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46" d="100"/>
          <a:sy n="46" d="100"/>
        </p:scale>
        <p:origin x="-12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9" name="Subtítulo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BR" smtClean="0"/>
              <a:t>Clique para editar o estilo do subtítulo mestre</a:t>
            </a:r>
            <a:endParaRPr kumimoji="0" lang="en-US"/>
          </a:p>
        </p:txBody>
      </p:sp>
      <p:sp>
        <p:nvSpPr>
          <p:cNvPr id="28" name="Título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pt-BR" smtClean="0"/>
              <a:t>Clique para editar o estilo do título mestre</a:t>
            </a:r>
            <a:endParaRPr kumimoji="0" lang="en-US"/>
          </a:p>
        </p:txBody>
      </p:sp>
      <p:cxnSp>
        <p:nvCxnSpPr>
          <p:cNvPr id="8" name="Conector reto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Conector reto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Elipse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Espaço Reservado para Data 14"/>
          <p:cNvSpPr>
            <a:spLocks noGrp="1"/>
          </p:cNvSpPr>
          <p:nvPr>
            <p:ph type="dt" sz="half" idx="10"/>
          </p:nvPr>
        </p:nvSpPr>
        <p:spPr/>
        <p:txBody>
          <a:bodyPr/>
          <a:lstStyle/>
          <a:p>
            <a:fld id="{6FE9235A-275D-4BF5-8B93-02655159DF1B}" type="datetimeFigureOut">
              <a:rPr lang="pt-BR" smtClean="0"/>
              <a:pPr/>
              <a:t>11/11/2011</a:t>
            </a:fld>
            <a:endParaRPr lang="pt-BR"/>
          </a:p>
        </p:txBody>
      </p:sp>
      <p:sp>
        <p:nvSpPr>
          <p:cNvPr id="16" name="Espaço Reservado para Número de Slide 15"/>
          <p:cNvSpPr>
            <a:spLocks noGrp="1"/>
          </p:cNvSpPr>
          <p:nvPr>
            <p:ph type="sldNum" sz="quarter" idx="11"/>
          </p:nvPr>
        </p:nvSpPr>
        <p:spPr/>
        <p:txBody>
          <a:bodyPr/>
          <a:lstStyle/>
          <a:p>
            <a:fld id="{21635A30-4227-438C-AAA5-B0E3506386FB}" type="slidenum">
              <a:rPr lang="pt-BR" smtClean="0"/>
              <a:pPr/>
              <a:t>‹nº›</a:t>
            </a:fld>
            <a:endParaRPr lang="pt-BR"/>
          </a:p>
        </p:txBody>
      </p:sp>
      <p:sp>
        <p:nvSpPr>
          <p:cNvPr id="17" name="Espaço Reservado para Rodapé 16"/>
          <p:cNvSpPr>
            <a:spLocks noGrp="1"/>
          </p:cNvSpPr>
          <p:nvPr>
            <p:ph type="ftr" sz="quarter" idx="12"/>
          </p:nvPr>
        </p:nvSpPr>
        <p:spPr/>
        <p:txBody>
          <a:bodyPr/>
          <a:lstStyle/>
          <a:p>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p:txBody>
          <a:bodyPr vert="eaVer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6FE9235A-275D-4BF5-8B93-02655159DF1B}" type="datetimeFigureOut">
              <a:rPr lang="pt-BR" smtClean="0"/>
              <a:pPr/>
              <a:t>11/11/2011</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1635A30-4227-438C-AAA5-B0E3506386FB}"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6FE9235A-275D-4BF5-8B93-02655159DF1B}" type="datetimeFigureOut">
              <a:rPr lang="pt-BR" smtClean="0"/>
              <a:pPr/>
              <a:t>11/11/2011</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1635A30-4227-438C-AAA5-B0E3506386FB}" type="slidenum">
              <a:rPr lang="pt-BR" smtClean="0"/>
              <a:pPr/>
              <a:t>‹nº›</a:t>
            </a:fld>
            <a:endParaRPr lang="pt-B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ítulo e tabel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p:spPr>
        <p:txBody>
          <a:bodyPr/>
          <a:lstStyle/>
          <a:p>
            <a:r>
              <a:rPr lang="pt-BR" smtClean="0"/>
              <a:t>Clique para editar o estilo do título mestre</a:t>
            </a:r>
            <a:endParaRPr lang="pt-BR"/>
          </a:p>
        </p:txBody>
      </p:sp>
      <p:sp>
        <p:nvSpPr>
          <p:cNvPr id="3" name="Espaço Reservado para Tabela 2"/>
          <p:cNvSpPr>
            <a:spLocks noGrp="1"/>
          </p:cNvSpPr>
          <p:nvPr>
            <p:ph type="tbl" idx="1"/>
          </p:nvPr>
        </p:nvSpPr>
        <p:spPr>
          <a:xfrm>
            <a:off x="457200" y="1600200"/>
            <a:ext cx="8229600" cy="4525963"/>
          </a:xfrm>
        </p:spPr>
        <p:txBody>
          <a:bodyPr/>
          <a:lstStyle/>
          <a:p>
            <a:pPr lvl="0"/>
            <a:endParaRPr lang="pt-BR"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pt-BR"/>
          </a:p>
        </p:txBody>
      </p:sp>
      <p:sp>
        <p:nvSpPr>
          <p:cNvPr id="5" name="Rectangle 5"/>
          <p:cNvSpPr>
            <a:spLocks noGrp="1" noChangeArrowheads="1"/>
          </p:cNvSpPr>
          <p:nvPr>
            <p:ph type="ftr" sz="quarter" idx="11"/>
          </p:nvPr>
        </p:nvSpPr>
        <p:spPr>
          <a:ln/>
        </p:spPr>
        <p:txBody>
          <a:bodyPr/>
          <a:lstStyle>
            <a:lvl1pPr>
              <a:defRPr/>
            </a:lvl1pPr>
          </a:lstStyle>
          <a:p>
            <a:pPr>
              <a:defRPr/>
            </a:pPr>
            <a:endParaRPr lang="pt-BR"/>
          </a:p>
        </p:txBody>
      </p:sp>
      <p:sp>
        <p:nvSpPr>
          <p:cNvPr id="6" name="Rectangle 6"/>
          <p:cNvSpPr>
            <a:spLocks noGrp="1" noChangeArrowheads="1"/>
          </p:cNvSpPr>
          <p:nvPr>
            <p:ph type="sldNum" sz="quarter" idx="12"/>
          </p:nvPr>
        </p:nvSpPr>
        <p:spPr>
          <a:ln/>
        </p:spPr>
        <p:txBody>
          <a:bodyPr/>
          <a:lstStyle>
            <a:lvl1pPr>
              <a:defRPr/>
            </a:lvl1pPr>
          </a:lstStyle>
          <a:p>
            <a:pPr>
              <a:defRPr/>
            </a:pPr>
            <a:fld id="{C918BB02-1F59-4BC5-B72C-FCBE8DCB1B9B}" type="slidenum">
              <a:rPr lang="pt-BR"/>
              <a:pPr>
                <a:defRPr/>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9" name="Espaço Reservado para Conteúdo 8"/>
          <p:cNvSpPr>
            <a:spLocks noGrp="1"/>
          </p:cNvSpPr>
          <p:nvPr>
            <p:ph idx="1"/>
          </p:nvPr>
        </p:nvSpPr>
        <p:spPr>
          <a:xfrm>
            <a:off x="457200" y="1524000"/>
            <a:ext cx="8229600" cy="4572000"/>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14" name="Espaço Reservado para Data 13"/>
          <p:cNvSpPr>
            <a:spLocks noGrp="1"/>
          </p:cNvSpPr>
          <p:nvPr>
            <p:ph type="dt" sz="half" idx="14"/>
          </p:nvPr>
        </p:nvSpPr>
        <p:spPr/>
        <p:txBody>
          <a:bodyPr/>
          <a:lstStyle/>
          <a:p>
            <a:fld id="{6FE9235A-275D-4BF5-8B93-02655159DF1B}" type="datetimeFigureOut">
              <a:rPr lang="pt-BR" smtClean="0"/>
              <a:pPr/>
              <a:t>11/11/2011</a:t>
            </a:fld>
            <a:endParaRPr lang="pt-BR"/>
          </a:p>
        </p:txBody>
      </p:sp>
      <p:sp>
        <p:nvSpPr>
          <p:cNvPr id="15" name="Espaço Reservado para Número de Slide 14"/>
          <p:cNvSpPr>
            <a:spLocks noGrp="1"/>
          </p:cNvSpPr>
          <p:nvPr>
            <p:ph type="sldNum" sz="quarter" idx="15"/>
          </p:nvPr>
        </p:nvSpPr>
        <p:spPr/>
        <p:txBody>
          <a:bodyPr/>
          <a:lstStyle>
            <a:lvl1pPr algn="ctr">
              <a:defRPr/>
            </a:lvl1pPr>
          </a:lstStyle>
          <a:p>
            <a:fld id="{21635A30-4227-438C-AAA5-B0E3506386FB}" type="slidenum">
              <a:rPr lang="pt-BR" smtClean="0"/>
              <a:pPr/>
              <a:t>‹nº›</a:t>
            </a:fld>
            <a:endParaRPr lang="pt-BR"/>
          </a:p>
        </p:txBody>
      </p:sp>
      <p:sp>
        <p:nvSpPr>
          <p:cNvPr id="16" name="Espaço Reservado para Rodapé 15"/>
          <p:cNvSpPr>
            <a:spLocks noGrp="1"/>
          </p:cNvSpPr>
          <p:nvPr>
            <p:ph type="ftr" sz="quarter" idx="16"/>
          </p:nvPr>
        </p:nvSpPr>
        <p:spPr/>
        <p:txBody>
          <a:bodyPr/>
          <a:lstStyle/>
          <a:p>
            <a:endParaRPr lang="pt-BR"/>
          </a:p>
        </p:txBody>
      </p:sp>
      <p:sp>
        <p:nvSpPr>
          <p:cNvPr id="17" name="Título 16"/>
          <p:cNvSpPr>
            <a:spLocks noGrp="1"/>
          </p:cNvSpPr>
          <p:nvPr>
            <p:ph type="title"/>
          </p:nvPr>
        </p:nvSpPr>
        <p:spPr/>
        <p:txBody>
          <a:bodyPr rtlCol="0" anchor="b" anchorCtr="0"/>
          <a:lstStyle/>
          <a:p>
            <a:r>
              <a:rPr kumimoji="0" lang="pt-BR" smtClean="0"/>
              <a:t>Clique para editar o estilo do título mestre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4" name="Espaço Reservado para Data 3"/>
          <p:cNvSpPr>
            <a:spLocks noGrp="1"/>
          </p:cNvSpPr>
          <p:nvPr>
            <p:ph type="dt" sz="half" idx="10"/>
          </p:nvPr>
        </p:nvSpPr>
        <p:spPr/>
        <p:txBody>
          <a:bodyPr/>
          <a:lstStyle/>
          <a:p>
            <a:fld id="{6FE9235A-275D-4BF5-8B93-02655159DF1B}" type="datetimeFigureOut">
              <a:rPr lang="pt-BR" smtClean="0"/>
              <a:pPr/>
              <a:t>11/11/2011</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1635A30-4227-438C-AAA5-B0E3506386FB}" type="slidenum">
              <a:rPr lang="pt-BR" smtClean="0"/>
              <a:pPr/>
              <a:t>‹nº›</a:t>
            </a:fld>
            <a:endParaRPr lang="pt-BR"/>
          </a:p>
        </p:txBody>
      </p:sp>
      <p:sp>
        <p:nvSpPr>
          <p:cNvPr id="2" name="Título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BR" smtClean="0"/>
              <a:t>Clique para editar os estilos do texto mestre</a:t>
            </a:r>
          </a:p>
        </p:txBody>
      </p:sp>
      <p:cxnSp>
        <p:nvCxnSpPr>
          <p:cNvPr id="7" name="Conector reto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5" name="Espaço Reservado para Data 4"/>
          <p:cNvSpPr>
            <a:spLocks noGrp="1"/>
          </p:cNvSpPr>
          <p:nvPr>
            <p:ph type="dt" sz="half" idx="10"/>
          </p:nvPr>
        </p:nvSpPr>
        <p:spPr/>
        <p:txBody>
          <a:bodyPr/>
          <a:lstStyle/>
          <a:p>
            <a:fld id="{6FE9235A-275D-4BF5-8B93-02655159DF1B}" type="datetimeFigureOut">
              <a:rPr lang="pt-BR" smtClean="0"/>
              <a:pPr/>
              <a:t>11/11/2011</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21635A30-4227-438C-AAA5-B0E3506386FB}" type="slidenum">
              <a:rPr lang="pt-BR" smtClean="0"/>
              <a:pPr/>
              <a:t>‹nº›</a:t>
            </a:fld>
            <a:endParaRPr lang="pt-BR"/>
          </a:p>
        </p:txBody>
      </p:sp>
      <p:sp>
        <p:nvSpPr>
          <p:cNvPr id="2" name="Título 1"/>
          <p:cNvSpPr>
            <a:spLocks noGrp="1"/>
          </p:cNvSpPr>
          <p:nvPr>
            <p:ph type="title"/>
          </p:nvPr>
        </p:nvSpPr>
        <p:spPr/>
        <p:txBody>
          <a:bodyPr/>
          <a:lstStyle/>
          <a:p>
            <a:r>
              <a:rPr kumimoji="0" lang="pt-BR" smtClean="0"/>
              <a:t>Clique para editar o estilo do título mestre</a:t>
            </a:r>
            <a:endParaRPr kumimoji="0" lang="en-US"/>
          </a:p>
        </p:txBody>
      </p:sp>
      <p:sp>
        <p:nvSpPr>
          <p:cNvPr id="11" name="Espaço Reservado para Conteúdo 10"/>
          <p:cNvSpPr>
            <a:spLocks noGrp="1"/>
          </p:cNvSpPr>
          <p:nvPr>
            <p:ph sz="half" idx="1"/>
          </p:nvPr>
        </p:nvSpPr>
        <p:spPr>
          <a:xfrm>
            <a:off x="457200" y="1524000"/>
            <a:ext cx="4059936" cy="4572000"/>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13" name="Espaço Reservado para Conteúdo 12"/>
          <p:cNvSpPr>
            <a:spLocks noGrp="1"/>
          </p:cNvSpPr>
          <p:nvPr>
            <p:ph sz="half" idx="2"/>
          </p:nvPr>
        </p:nvSpPr>
        <p:spPr>
          <a:xfrm>
            <a:off x="4648200" y="1524000"/>
            <a:ext cx="4059936" cy="4572000"/>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9" name="Espaço Reservado para Número de Slide 8"/>
          <p:cNvSpPr>
            <a:spLocks noGrp="1"/>
          </p:cNvSpPr>
          <p:nvPr>
            <p:ph type="sldNum" sz="quarter" idx="12"/>
          </p:nvPr>
        </p:nvSpPr>
        <p:spPr/>
        <p:txBody>
          <a:bodyPr/>
          <a:lstStyle/>
          <a:p>
            <a:fld id="{21635A30-4227-438C-AAA5-B0E3506386FB}" type="slidenum">
              <a:rPr lang="pt-BR" smtClean="0"/>
              <a:pPr/>
              <a:t>‹nº›</a:t>
            </a:fld>
            <a:endParaRPr lang="pt-BR"/>
          </a:p>
        </p:txBody>
      </p:sp>
      <p:sp>
        <p:nvSpPr>
          <p:cNvPr id="8" name="Espaço Reservado para Rodapé 7"/>
          <p:cNvSpPr>
            <a:spLocks noGrp="1"/>
          </p:cNvSpPr>
          <p:nvPr>
            <p:ph type="ftr" sz="quarter" idx="11"/>
          </p:nvPr>
        </p:nvSpPr>
        <p:spPr/>
        <p:txBody>
          <a:bodyPr/>
          <a:lstStyle/>
          <a:p>
            <a:endParaRPr lang="pt-BR"/>
          </a:p>
        </p:txBody>
      </p:sp>
      <p:sp>
        <p:nvSpPr>
          <p:cNvPr id="7" name="Espaço Reservado para Data 6"/>
          <p:cNvSpPr>
            <a:spLocks noGrp="1"/>
          </p:cNvSpPr>
          <p:nvPr>
            <p:ph type="dt" sz="half" idx="10"/>
          </p:nvPr>
        </p:nvSpPr>
        <p:spPr/>
        <p:txBody>
          <a:bodyPr/>
          <a:lstStyle/>
          <a:p>
            <a:fld id="{6FE9235A-275D-4BF5-8B93-02655159DF1B}" type="datetimeFigureOut">
              <a:rPr lang="pt-BR" smtClean="0"/>
              <a:pPr/>
              <a:t>11/11/2011</a:t>
            </a:fld>
            <a:endParaRPr lang="pt-BR"/>
          </a:p>
        </p:txBody>
      </p:sp>
      <p:sp>
        <p:nvSpPr>
          <p:cNvPr id="3" name="Espaço Reservado para Texto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t-BR" smtClean="0"/>
              <a:t>Clique para editar os estilos do texto mestre</a:t>
            </a:r>
          </a:p>
        </p:txBody>
      </p:sp>
      <p:sp>
        <p:nvSpPr>
          <p:cNvPr id="32" name="Espaço Reservado para Conteúdo 31"/>
          <p:cNvSpPr>
            <a:spLocks noGrp="1"/>
          </p:cNvSpPr>
          <p:nvPr>
            <p:ph sz="half" idx="2"/>
          </p:nvPr>
        </p:nvSpPr>
        <p:spPr>
          <a:xfrm>
            <a:off x="457200" y="2201896"/>
            <a:ext cx="4038600" cy="3913632"/>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34" name="Espaço Reservado para Conteúdo 33"/>
          <p:cNvSpPr>
            <a:spLocks noGrp="1"/>
          </p:cNvSpPr>
          <p:nvPr>
            <p:ph sz="quarter" idx="4"/>
          </p:nvPr>
        </p:nvSpPr>
        <p:spPr>
          <a:xfrm>
            <a:off x="4649788" y="2201896"/>
            <a:ext cx="4038600" cy="3913632"/>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2" name="Título 1"/>
          <p:cNvSpPr>
            <a:spLocks noGrp="1"/>
          </p:cNvSpPr>
          <p:nvPr>
            <p:ph type="title"/>
          </p:nvPr>
        </p:nvSpPr>
        <p:spPr>
          <a:xfrm>
            <a:off x="457200" y="155448"/>
            <a:ext cx="8229600" cy="1143000"/>
          </a:xfrm>
        </p:spPr>
        <p:txBody>
          <a:bodyPr anchor="b" anchorCtr="0"/>
          <a:lstStyle>
            <a:lvl1pPr>
              <a:defRPr/>
            </a:lvl1pPr>
          </a:lstStyle>
          <a:p>
            <a:r>
              <a:rPr kumimoji="0" lang="pt-BR" smtClean="0"/>
              <a:t>Clique para editar o estilo do título mestre</a:t>
            </a:r>
            <a:endParaRPr kumimoji="0" lang="en-US"/>
          </a:p>
        </p:txBody>
      </p:sp>
      <p:sp>
        <p:nvSpPr>
          <p:cNvPr id="12" name="Espaço Reservado para Texto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t-BR" smtClean="0"/>
              <a:t>Clique para editar os estilos do texto mestre</a:t>
            </a:r>
          </a:p>
        </p:txBody>
      </p:sp>
      <p:cxnSp>
        <p:nvCxnSpPr>
          <p:cNvPr id="10" name="Conector reto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Conector reto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3" name="Espaço Reservado para Data 2"/>
          <p:cNvSpPr>
            <a:spLocks noGrp="1"/>
          </p:cNvSpPr>
          <p:nvPr>
            <p:ph type="dt" sz="half" idx="10"/>
          </p:nvPr>
        </p:nvSpPr>
        <p:spPr/>
        <p:txBody>
          <a:bodyPr/>
          <a:lstStyle/>
          <a:p>
            <a:fld id="{6FE9235A-275D-4BF5-8B93-02655159DF1B}" type="datetimeFigureOut">
              <a:rPr lang="pt-BR" smtClean="0"/>
              <a:pPr/>
              <a:t>11/11/2011</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21635A30-4227-438C-AAA5-B0E3506386FB}" type="slidenum">
              <a:rPr lang="pt-BR" smtClean="0"/>
              <a:pPr/>
              <a:t>‹nº›</a:t>
            </a:fld>
            <a:endParaRPr lang="pt-BR"/>
          </a:p>
        </p:txBody>
      </p:sp>
      <p:sp>
        <p:nvSpPr>
          <p:cNvPr id="2" name="Título 1"/>
          <p:cNvSpPr>
            <a:spLocks noGrp="1"/>
          </p:cNvSpPr>
          <p:nvPr>
            <p:ph type="title"/>
          </p:nvPr>
        </p:nvSpPr>
        <p:spPr/>
        <p:txBody>
          <a:bodyPr/>
          <a:lstStyle/>
          <a:p>
            <a:r>
              <a:rPr kumimoji="0" lang="pt-BR" smtClean="0"/>
              <a:t>Clique para editar o estilo do título mestre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6FE9235A-275D-4BF5-8B93-02655159DF1B}" type="datetimeFigureOut">
              <a:rPr lang="pt-BR" smtClean="0"/>
              <a:pPr/>
              <a:t>11/11/2011</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21635A30-4227-438C-AAA5-B0E3506386FB}"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spTree>
      <p:nvGrpSpPr>
        <p:cNvPr id="1" name=""/>
        <p:cNvGrpSpPr/>
        <p:nvPr/>
      </p:nvGrpSpPr>
      <p:grpSpPr>
        <a:xfrm>
          <a:off x="0" y="0"/>
          <a:ext cx="0" cy="0"/>
          <a:chOff x="0" y="0"/>
          <a:chExt cx="0" cy="0"/>
        </a:xfrm>
      </p:grpSpPr>
      <p:sp>
        <p:nvSpPr>
          <p:cNvPr id="29" name="Espaço Reservado para Conteúdo 28"/>
          <p:cNvSpPr>
            <a:spLocks noGrp="1"/>
          </p:cNvSpPr>
          <p:nvPr>
            <p:ph sz="quarter" idx="1"/>
          </p:nvPr>
        </p:nvSpPr>
        <p:spPr>
          <a:xfrm>
            <a:off x="457200" y="457200"/>
            <a:ext cx="6248400" cy="5715000"/>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3" name="Espaço Reservado para Texto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pt-BR" smtClean="0"/>
              <a:t>Clique para editar os estilos do texto mestre</a:t>
            </a:r>
          </a:p>
        </p:txBody>
      </p:sp>
      <p:sp>
        <p:nvSpPr>
          <p:cNvPr id="31" name="Título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pt-BR" smtClean="0"/>
              <a:t>Clique para editar o estilo do título mestre</a:t>
            </a:r>
            <a:endParaRPr kumimoji="0" lang="en-US"/>
          </a:p>
        </p:txBody>
      </p:sp>
      <p:sp>
        <p:nvSpPr>
          <p:cNvPr id="8" name="Espaço Reservado para Data 7"/>
          <p:cNvSpPr>
            <a:spLocks noGrp="1"/>
          </p:cNvSpPr>
          <p:nvPr>
            <p:ph type="dt" sz="half" idx="14"/>
          </p:nvPr>
        </p:nvSpPr>
        <p:spPr/>
        <p:txBody>
          <a:bodyPr/>
          <a:lstStyle/>
          <a:p>
            <a:fld id="{6FE9235A-275D-4BF5-8B93-02655159DF1B}" type="datetimeFigureOut">
              <a:rPr lang="pt-BR" smtClean="0"/>
              <a:pPr/>
              <a:t>11/11/2011</a:t>
            </a:fld>
            <a:endParaRPr lang="pt-BR"/>
          </a:p>
        </p:txBody>
      </p:sp>
      <p:sp>
        <p:nvSpPr>
          <p:cNvPr id="9" name="Espaço Reservado para Número de Slide 8"/>
          <p:cNvSpPr>
            <a:spLocks noGrp="1"/>
          </p:cNvSpPr>
          <p:nvPr>
            <p:ph type="sldNum" sz="quarter" idx="15"/>
          </p:nvPr>
        </p:nvSpPr>
        <p:spPr/>
        <p:txBody>
          <a:bodyPr/>
          <a:lstStyle/>
          <a:p>
            <a:fld id="{21635A30-4227-438C-AAA5-B0E3506386FB}" type="slidenum">
              <a:rPr lang="pt-BR" smtClean="0"/>
              <a:pPr/>
              <a:t>‹nº›</a:t>
            </a:fld>
            <a:endParaRPr lang="pt-BR"/>
          </a:p>
        </p:txBody>
      </p:sp>
      <p:sp>
        <p:nvSpPr>
          <p:cNvPr id="10" name="Espaço Reservado para Rodapé 9"/>
          <p:cNvSpPr>
            <a:spLocks noGrp="1"/>
          </p:cNvSpPr>
          <p:nvPr>
            <p:ph type="ftr" sz="quarter" idx="16"/>
          </p:nvPr>
        </p:nvSpPr>
        <p:spPr/>
        <p:txBody>
          <a:bodyPr/>
          <a:lstStyle/>
          <a:p>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pt-BR" smtClean="0"/>
              <a:t>Clique para editar o estilo do título mestre</a:t>
            </a:r>
            <a:endParaRPr kumimoji="0" lang="en-US"/>
          </a:p>
        </p:txBody>
      </p:sp>
      <p:sp>
        <p:nvSpPr>
          <p:cNvPr id="3" name="Espaço Reservado para Imagem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pt-BR" smtClean="0"/>
              <a:t>Clique no ícone para adicionar uma imagem</a:t>
            </a:r>
            <a:endParaRPr kumimoji="0" lang="en-US"/>
          </a:p>
        </p:txBody>
      </p:sp>
      <p:sp>
        <p:nvSpPr>
          <p:cNvPr id="4" name="Espaço Reservado para Texto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pt-BR" smtClean="0"/>
              <a:t>Clique para editar os estilos do texto mestre</a:t>
            </a:r>
          </a:p>
        </p:txBody>
      </p:sp>
      <p:sp>
        <p:nvSpPr>
          <p:cNvPr id="8" name="Espaço Reservado para Data 7"/>
          <p:cNvSpPr>
            <a:spLocks noGrp="1"/>
          </p:cNvSpPr>
          <p:nvPr>
            <p:ph type="dt" sz="half" idx="10"/>
          </p:nvPr>
        </p:nvSpPr>
        <p:spPr/>
        <p:txBody>
          <a:bodyPr/>
          <a:lstStyle/>
          <a:p>
            <a:fld id="{6FE9235A-275D-4BF5-8B93-02655159DF1B}" type="datetimeFigureOut">
              <a:rPr lang="pt-BR" smtClean="0"/>
              <a:pPr/>
              <a:t>11/11/2011</a:t>
            </a:fld>
            <a:endParaRPr lang="pt-BR"/>
          </a:p>
        </p:txBody>
      </p:sp>
      <p:sp>
        <p:nvSpPr>
          <p:cNvPr id="9" name="Espaço Reservado para Número de Slide 8"/>
          <p:cNvSpPr>
            <a:spLocks noGrp="1"/>
          </p:cNvSpPr>
          <p:nvPr>
            <p:ph type="sldNum" sz="quarter" idx="11"/>
          </p:nvPr>
        </p:nvSpPr>
        <p:spPr/>
        <p:txBody>
          <a:bodyPr/>
          <a:lstStyle/>
          <a:p>
            <a:fld id="{21635A30-4227-438C-AAA5-B0E3506386FB}" type="slidenum">
              <a:rPr lang="pt-BR" smtClean="0"/>
              <a:pPr/>
              <a:t>‹nº›</a:t>
            </a:fld>
            <a:endParaRPr lang="pt-BR"/>
          </a:p>
        </p:txBody>
      </p:sp>
      <p:sp>
        <p:nvSpPr>
          <p:cNvPr id="10" name="Espaço Reservado para Rodapé 9"/>
          <p:cNvSpPr>
            <a:spLocks noGrp="1"/>
          </p:cNvSpPr>
          <p:nvPr>
            <p:ph type="ftr" sz="quarter" idx="12"/>
          </p:nvPr>
        </p:nvSpPr>
        <p:spPr/>
        <p:txBody>
          <a:bodyPr/>
          <a:lstStyle/>
          <a:p>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Espaço Reservado para Texto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pt-BR" smtClean="0"/>
              <a:t>Clique para editar os estilos do texto mestre</a:t>
            </a:r>
          </a:p>
          <a:p>
            <a:pPr lvl="1" eaLnBrk="1" latinLnBrk="0" hangingPunct="1"/>
            <a:r>
              <a:rPr kumimoji="0" lang="pt-BR" smtClean="0"/>
              <a:t>Segundo nível</a:t>
            </a:r>
          </a:p>
          <a:p>
            <a:pPr lvl="2" eaLnBrk="1" latinLnBrk="0" hangingPunct="1"/>
            <a:r>
              <a:rPr kumimoji="0" lang="pt-BR" smtClean="0"/>
              <a:t>Terceiro nível</a:t>
            </a:r>
          </a:p>
          <a:p>
            <a:pPr lvl="3" eaLnBrk="1" latinLnBrk="0" hangingPunct="1"/>
            <a:r>
              <a:rPr kumimoji="0" lang="pt-BR" smtClean="0"/>
              <a:t>Quarto nível</a:t>
            </a:r>
          </a:p>
          <a:p>
            <a:pPr lvl="4" eaLnBrk="1" latinLnBrk="0" hangingPunct="1"/>
            <a:r>
              <a:rPr kumimoji="0" lang="pt-BR" smtClean="0"/>
              <a:t>Quinto nível</a:t>
            </a:r>
            <a:endParaRPr kumimoji="0" lang="en-US"/>
          </a:p>
        </p:txBody>
      </p:sp>
      <p:sp>
        <p:nvSpPr>
          <p:cNvPr id="24" name="Espaço Reservado para Data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6FE9235A-275D-4BF5-8B93-02655159DF1B}" type="datetimeFigureOut">
              <a:rPr lang="pt-BR" smtClean="0"/>
              <a:pPr/>
              <a:t>11/11/2011</a:t>
            </a:fld>
            <a:endParaRPr lang="pt-BR"/>
          </a:p>
        </p:txBody>
      </p:sp>
      <p:sp>
        <p:nvSpPr>
          <p:cNvPr id="10" name="Espaço Reservado para Rodapé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pt-BR"/>
          </a:p>
        </p:txBody>
      </p:sp>
      <p:sp>
        <p:nvSpPr>
          <p:cNvPr id="22" name="Espaço Reservado para Número de Slide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21635A30-4227-438C-AAA5-B0E3506386FB}" type="slidenum">
              <a:rPr lang="pt-BR" smtClean="0"/>
              <a:pPr/>
              <a:t>‹nº›</a:t>
            </a:fld>
            <a:endParaRPr lang="pt-BR"/>
          </a:p>
        </p:txBody>
      </p:sp>
      <p:sp>
        <p:nvSpPr>
          <p:cNvPr id="5" name="Espaço Reservado para Título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pt-BR" smtClean="0"/>
              <a:t>Clique para editar o estilo do título mestre</a:t>
            </a:r>
            <a:endParaRPr kumimoji="0" lang="en-US"/>
          </a:p>
        </p:txBody>
      </p:sp>
    </p:spTree>
  </p:cSld>
  <p:clrMap bg1="dk1" tx1="lt1" bg2="dk2"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5" name="Rectangle 3"/>
          <p:cNvSpPr>
            <a:spLocks noGrp="1" noChangeArrowheads="1"/>
          </p:cNvSpPr>
          <p:nvPr>
            <p:ph idx="1"/>
          </p:nvPr>
        </p:nvSpPr>
        <p:spPr>
          <a:xfrm>
            <a:off x="457200" y="620713"/>
            <a:ext cx="8229600" cy="5903912"/>
          </a:xfrm>
        </p:spPr>
        <p:txBody>
          <a:bodyPr/>
          <a:lstStyle/>
          <a:p>
            <a:pPr algn="ctr" eaLnBrk="1" hangingPunct="1">
              <a:lnSpc>
                <a:spcPct val="90000"/>
              </a:lnSpc>
              <a:buFontTx/>
              <a:buNone/>
            </a:pPr>
            <a:r>
              <a:rPr lang="pt-BR" sz="8800" smtClean="0">
                <a:solidFill>
                  <a:srgbClr val="FFFF00"/>
                </a:solidFill>
                <a:latin typeface="Times New Roman" pitchFamily="18" charset="0"/>
              </a:rPr>
              <a:t>Dos Direitos</a:t>
            </a:r>
          </a:p>
          <a:p>
            <a:pPr algn="ctr" eaLnBrk="1" hangingPunct="1">
              <a:lnSpc>
                <a:spcPct val="90000"/>
              </a:lnSpc>
              <a:buFontTx/>
              <a:buNone/>
            </a:pPr>
            <a:r>
              <a:rPr lang="pt-BR" sz="8800" smtClean="0">
                <a:solidFill>
                  <a:srgbClr val="FFFF00"/>
                </a:solidFill>
                <a:latin typeface="Times New Roman" pitchFamily="18" charset="0"/>
              </a:rPr>
              <a:t> e </a:t>
            </a:r>
          </a:p>
          <a:p>
            <a:pPr algn="ctr" eaLnBrk="1" hangingPunct="1">
              <a:lnSpc>
                <a:spcPct val="90000"/>
              </a:lnSpc>
              <a:buFontTx/>
              <a:buNone/>
            </a:pPr>
            <a:r>
              <a:rPr lang="pt-BR" sz="8800" smtClean="0">
                <a:solidFill>
                  <a:srgbClr val="FFFF00"/>
                </a:solidFill>
                <a:latin typeface="Times New Roman" pitchFamily="18" charset="0"/>
              </a:rPr>
              <a:t>Garantias Fundamentais</a:t>
            </a:r>
          </a:p>
        </p:txBody>
      </p:sp>
      <p:sp>
        <p:nvSpPr>
          <p:cNvPr id="110594" name="Espaço Reservado para Número de Slide 5"/>
          <p:cNvSpPr>
            <a:spLocks noGrp="1"/>
          </p:cNvSpPr>
          <p:nvPr>
            <p:ph type="sldNum" sz="quarter" idx="15"/>
          </p:nvPr>
        </p:nvSpPr>
        <p:spPr>
          <a:xfrm>
            <a:off x="8410575" y="6181531"/>
            <a:ext cx="609600" cy="457200"/>
          </a:xfrm>
          <a:prstGeom prst="rect">
            <a:avLst/>
          </a:prstGeom>
          <a:noFill/>
        </p:spPr>
        <p:txBody>
          <a:bodyPr/>
          <a:lstStyle/>
          <a:p>
            <a:fld id="{D34E2F4C-59C2-4175-870F-916F35363243}" type="slidenum">
              <a:rPr lang="pt-BR" smtClean="0"/>
              <a:pPr/>
              <a:t>1</a:t>
            </a:fld>
            <a:endParaRPr lang="pt-BR"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2" name="Rectangle 3"/>
          <p:cNvSpPr>
            <a:spLocks noGrp="1" noChangeArrowheads="1"/>
          </p:cNvSpPr>
          <p:nvPr>
            <p:ph idx="1"/>
          </p:nvPr>
        </p:nvSpPr>
        <p:spPr>
          <a:xfrm>
            <a:off x="457200" y="2420938"/>
            <a:ext cx="8229600" cy="3705225"/>
          </a:xfrm>
        </p:spPr>
        <p:txBody>
          <a:bodyPr anchor="ctr"/>
          <a:lstStyle/>
          <a:p>
            <a:pPr marL="0" indent="0" algn="ctr" eaLnBrk="1" hangingPunct="1">
              <a:buFontTx/>
              <a:buNone/>
            </a:pPr>
            <a:r>
              <a:rPr lang="pt-BR" smtClean="0">
                <a:solidFill>
                  <a:schemeClr val="bg1"/>
                </a:solidFill>
                <a:latin typeface="Times New Roman" pitchFamily="18" charset="0"/>
              </a:rPr>
              <a:t>A EC n. 45/04 criou o § 3º ao art. 5º da CF, o qual dispõe que “os tratados e convenções internacionais sobre direitos humanos que forem aprovados, em cada Casa do Congresso Nacional, em dois turnos, por 3/5 dos votos dos respectivos membros, serão equivalentes à emendas constitucionais. </a:t>
            </a:r>
          </a:p>
        </p:txBody>
      </p:sp>
      <p:sp>
        <p:nvSpPr>
          <p:cNvPr id="119810" name="Espaço Reservado para Número de Slide 5"/>
          <p:cNvSpPr>
            <a:spLocks noGrp="1"/>
          </p:cNvSpPr>
          <p:nvPr>
            <p:ph type="sldNum" sz="quarter" idx="15"/>
          </p:nvPr>
        </p:nvSpPr>
        <p:spPr>
          <a:xfrm>
            <a:off x="8410575" y="6181531"/>
            <a:ext cx="609600" cy="457200"/>
          </a:xfrm>
          <a:prstGeom prst="rect">
            <a:avLst/>
          </a:prstGeom>
          <a:noFill/>
        </p:spPr>
        <p:txBody>
          <a:bodyPr/>
          <a:lstStyle/>
          <a:p>
            <a:fld id="{5FDD1F9E-9B7D-4019-BC0F-21F595FEF71A}" type="slidenum">
              <a:rPr lang="pt-BR" smtClean="0"/>
              <a:pPr/>
              <a:t>10</a:t>
            </a:fld>
            <a:endParaRPr lang="pt-BR" smtClean="0"/>
          </a:p>
        </p:txBody>
      </p:sp>
      <p:sp>
        <p:nvSpPr>
          <p:cNvPr id="119811" name="Rectangle 2"/>
          <p:cNvSpPr>
            <a:spLocks noGrp="1" noChangeArrowheads="1"/>
          </p:cNvSpPr>
          <p:nvPr>
            <p:ph type="title"/>
          </p:nvPr>
        </p:nvSpPr>
        <p:spPr>
          <a:xfrm>
            <a:off x="468313" y="692150"/>
            <a:ext cx="8229600" cy="1143000"/>
          </a:xfrm>
        </p:spPr>
        <p:txBody>
          <a:bodyPr>
            <a:normAutofit fontScale="90000"/>
          </a:bodyPr>
          <a:lstStyle/>
          <a:p>
            <a:pPr algn="ctr" eaLnBrk="1" hangingPunct="1">
              <a:tabLst>
                <a:tab pos="711200" algn="l"/>
              </a:tabLst>
            </a:pPr>
            <a:r>
              <a:rPr lang="pt-BR" sz="3600" b="1" dirty="0" smtClean="0">
                <a:solidFill>
                  <a:srgbClr val="FFFF00"/>
                </a:solidFill>
                <a:latin typeface="Times New Roman" pitchFamily="18" charset="0"/>
              </a:rPr>
              <a:t/>
            </a:r>
            <a:br>
              <a:rPr lang="pt-BR" sz="3600" b="1" dirty="0" smtClean="0">
                <a:solidFill>
                  <a:srgbClr val="FFFF00"/>
                </a:solidFill>
                <a:latin typeface="Times New Roman" pitchFamily="18" charset="0"/>
              </a:rPr>
            </a:br>
            <a:r>
              <a:rPr lang="pt-BR" sz="3600" b="1" dirty="0" smtClean="0">
                <a:solidFill>
                  <a:srgbClr val="FFFF00"/>
                </a:solidFill>
                <a:latin typeface="Times New Roman" pitchFamily="18" charset="0"/>
              </a:rPr>
              <a:t/>
            </a:r>
            <a:br>
              <a:rPr lang="pt-BR" sz="3600" b="1" dirty="0" smtClean="0">
                <a:solidFill>
                  <a:srgbClr val="FFFF00"/>
                </a:solidFill>
                <a:latin typeface="Times New Roman" pitchFamily="18" charset="0"/>
              </a:rPr>
            </a:br>
            <a:r>
              <a:rPr lang="pt-BR" sz="3600" b="1" dirty="0" smtClean="0">
                <a:solidFill>
                  <a:srgbClr val="FFFF00"/>
                </a:solidFill>
                <a:latin typeface="Times New Roman" pitchFamily="18" charset="0"/>
              </a:rPr>
              <a:t/>
            </a:r>
            <a:br>
              <a:rPr lang="pt-BR" sz="3600" b="1" dirty="0" smtClean="0">
                <a:solidFill>
                  <a:srgbClr val="FFFF00"/>
                </a:solidFill>
                <a:latin typeface="Times New Roman" pitchFamily="18" charset="0"/>
              </a:rPr>
            </a:br>
            <a:r>
              <a:rPr lang="pt-BR" sz="3600" b="1" dirty="0" smtClean="0">
                <a:solidFill>
                  <a:srgbClr val="FFFF00"/>
                </a:solidFill>
                <a:latin typeface="Times New Roman" pitchFamily="18" charset="0"/>
              </a:rPr>
              <a:t>Da posição hierarquia dos tratados internacionais que cuidam de direitos humanos?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6" name="Rectangle 3"/>
          <p:cNvSpPr>
            <a:spLocks noGrp="1" noChangeArrowheads="1"/>
          </p:cNvSpPr>
          <p:nvPr>
            <p:ph idx="1"/>
          </p:nvPr>
        </p:nvSpPr>
        <p:spPr>
          <a:xfrm>
            <a:off x="457200" y="836613"/>
            <a:ext cx="8229600" cy="5289550"/>
          </a:xfrm>
        </p:spPr>
        <p:txBody>
          <a:bodyPr/>
          <a:lstStyle/>
          <a:p>
            <a:pPr marL="6350" indent="-6350" algn="ctr" eaLnBrk="1" hangingPunct="1">
              <a:lnSpc>
                <a:spcPct val="90000"/>
              </a:lnSpc>
              <a:buFontTx/>
              <a:buNone/>
            </a:pPr>
            <a:r>
              <a:rPr lang="pt-BR" b="1" smtClean="0">
                <a:solidFill>
                  <a:srgbClr val="FFFF00"/>
                </a:solidFill>
                <a:latin typeface="Times New Roman" pitchFamily="18" charset="0"/>
              </a:rPr>
              <a:t>Direitos coletivos: </a:t>
            </a:r>
            <a:endParaRPr lang="pt-BR" smtClean="0">
              <a:solidFill>
                <a:srgbClr val="FFFF00"/>
              </a:solidFill>
              <a:latin typeface="Times New Roman" pitchFamily="18" charset="0"/>
            </a:endParaRPr>
          </a:p>
          <a:p>
            <a:pPr marL="6350" indent="-6350" algn="ctr" eaLnBrk="1" hangingPunct="1">
              <a:lnSpc>
                <a:spcPct val="90000"/>
              </a:lnSpc>
              <a:buFontTx/>
              <a:buNone/>
            </a:pPr>
            <a:r>
              <a:rPr lang="pt-BR" sz="2400" smtClean="0">
                <a:solidFill>
                  <a:schemeClr val="bg1"/>
                </a:solidFill>
                <a:latin typeface="Times New Roman" pitchFamily="18" charset="0"/>
              </a:rPr>
              <a:t>A rubrica do Capítulo I, do Título II anuncia uma especial categoria dos direitos fundamentais: os coletivos, mas nada mais diz a seu respeito; onde estão, nos incisos do art. 5º, esses direitos coletivos?</a:t>
            </a:r>
          </a:p>
          <a:p>
            <a:pPr marL="6350" indent="-6350" algn="ctr" eaLnBrk="1" hangingPunct="1">
              <a:lnSpc>
                <a:spcPct val="90000"/>
              </a:lnSpc>
              <a:buFontTx/>
              <a:buNone/>
            </a:pPr>
            <a:r>
              <a:rPr lang="pt-BR" sz="2400" smtClean="0">
                <a:solidFill>
                  <a:schemeClr val="bg1"/>
                </a:solidFill>
                <a:latin typeface="Times New Roman" pitchFamily="18" charset="0"/>
              </a:rPr>
              <a:t> Muitos desses ditos interesses coletivos sobrevivem no texto constitucional, caracterizados, na maior parte, como direitos sociais (arts, 8º e 37, VI; 9º e 37, VII; 10; 11; 225) ou caracterizados como instituto de democracia direta nos arts. 14, I, II e III, 27, § 4º, 29, XIII, e 61, § 2º, ou ainda, como instituto de fiscalização financeira, no art. 31, § 3º; apenas as liberdades de reunião e de associação, o direito de entidades associativas de representar seus filiados e os direitos de receber informação de interesse coletivo e de petição restaram subordinados à rubrica dos direitos coletivos. </a:t>
            </a:r>
          </a:p>
        </p:txBody>
      </p:sp>
      <p:sp>
        <p:nvSpPr>
          <p:cNvPr id="120834" name="Espaço Reservado para Número de Slide 5"/>
          <p:cNvSpPr>
            <a:spLocks noGrp="1"/>
          </p:cNvSpPr>
          <p:nvPr>
            <p:ph type="sldNum" sz="quarter" idx="15"/>
          </p:nvPr>
        </p:nvSpPr>
        <p:spPr>
          <a:xfrm>
            <a:off x="8410575" y="6181531"/>
            <a:ext cx="609600" cy="457200"/>
          </a:xfrm>
          <a:prstGeom prst="rect">
            <a:avLst/>
          </a:prstGeom>
          <a:noFill/>
        </p:spPr>
        <p:txBody>
          <a:bodyPr/>
          <a:lstStyle/>
          <a:p>
            <a:fld id="{A4AAAE70-22C5-49B8-B6C5-198EBA4580AF}" type="slidenum">
              <a:rPr lang="pt-BR" smtClean="0"/>
              <a:pPr/>
              <a:t>11</a:t>
            </a:fld>
            <a:endParaRPr lang="pt-BR" smtClean="0"/>
          </a:p>
        </p:txBody>
      </p:sp>
      <p:sp>
        <p:nvSpPr>
          <p:cNvPr id="120835" name="Rectangle 2"/>
          <p:cNvSpPr>
            <a:spLocks noGrp="1" noChangeArrowheads="1"/>
          </p:cNvSpPr>
          <p:nvPr>
            <p:ph type="title"/>
          </p:nvPr>
        </p:nvSpPr>
        <p:spPr>
          <a:xfrm>
            <a:off x="457200" y="274638"/>
            <a:ext cx="8229600" cy="85725"/>
          </a:xfrm>
        </p:spPr>
        <p:txBody>
          <a:bodyPr>
            <a:normAutofit fontScale="90000"/>
          </a:bodyPr>
          <a:lstStyle/>
          <a:p>
            <a:pPr eaLnBrk="1" hangingPunct="1"/>
            <a:endParaRPr lang="pt-BR" sz="400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60" name="Rectangle 3"/>
          <p:cNvSpPr>
            <a:spLocks noGrp="1" noChangeArrowheads="1"/>
          </p:cNvSpPr>
          <p:nvPr>
            <p:ph idx="1"/>
          </p:nvPr>
        </p:nvSpPr>
        <p:spPr>
          <a:xfrm>
            <a:off x="457200" y="908050"/>
            <a:ext cx="8229600" cy="5761038"/>
          </a:xfrm>
        </p:spPr>
        <p:txBody>
          <a:bodyPr/>
          <a:lstStyle/>
          <a:p>
            <a:pPr marL="6350" indent="22225" algn="ctr" eaLnBrk="1" hangingPunct="1">
              <a:lnSpc>
                <a:spcPct val="80000"/>
              </a:lnSpc>
              <a:buFontTx/>
              <a:buNone/>
            </a:pPr>
            <a:r>
              <a:rPr lang="pt-BR" sz="2800" b="1" smtClean="0">
                <a:solidFill>
                  <a:srgbClr val="FFFF00"/>
                </a:solidFill>
                <a:latin typeface="Times New Roman" pitchFamily="18" charset="0"/>
              </a:rPr>
              <a:t>A vida como objeto do direito: </a:t>
            </a:r>
            <a:endParaRPr lang="pt-BR" sz="2800" smtClean="0">
              <a:solidFill>
                <a:srgbClr val="FFFF00"/>
              </a:solidFill>
              <a:latin typeface="Times New Roman" pitchFamily="18" charset="0"/>
            </a:endParaRPr>
          </a:p>
          <a:p>
            <a:pPr marL="6350" indent="22225" algn="ctr" eaLnBrk="1" hangingPunct="1">
              <a:lnSpc>
                <a:spcPct val="80000"/>
              </a:lnSpc>
              <a:buFontTx/>
              <a:buNone/>
            </a:pPr>
            <a:r>
              <a:rPr lang="pt-BR" sz="2800" smtClean="0">
                <a:solidFill>
                  <a:schemeClr val="bg1"/>
                </a:solidFill>
                <a:latin typeface="Times New Roman" pitchFamily="18" charset="0"/>
              </a:rPr>
              <a:t>A vida humana, que é o objeto do direito assegurado no art. 5º, integra-se de elementos materiais e imateriais; a vida é intimidade conosco mesmo, saber-se e dar-se conta de si mesmo, um assistir a si mesmo e um tomar posição de si mesmo; por isso é que ela constitui a fonte primária de todos os outros bens jurídicos.</a:t>
            </a:r>
          </a:p>
          <a:p>
            <a:pPr marL="6350" indent="22225" algn="ctr" eaLnBrk="1" hangingPunct="1">
              <a:lnSpc>
                <a:spcPct val="80000"/>
              </a:lnSpc>
              <a:buFontTx/>
              <a:buNone/>
            </a:pPr>
            <a:endParaRPr lang="pt-BR" sz="2800" b="1" smtClean="0">
              <a:solidFill>
                <a:schemeClr val="bg1"/>
              </a:solidFill>
              <a:latin typeface="Times New Roman" pitchFamily="18" charset="0"/>
            </a:endParaRPr>
          </a:p>
          <a:p>
            <a:pPr marL="6350" indent="22225" algn="ctr" eaLnBrk="1" hangingPunct="1">
              <a:lnSpc>
                <a:spcPct val="80000"/>
              </a:lnSpc>
              <a:buFontTx/>
              <a:buNone/>
            </a:pPr>
            <a:r>
              <a:rPr lang="pt-BR" sz="2800" b="1" smtClean="0">
                <a:solidFill>
                  <a:srgbClr val="FFFF00"/>
                </a:solidFill>
                <a:latin typeface="Times New Roman" pitchFamily="18" charset="0"/>
              </a:rPr>
              <a:t>Direito à existência: </a:t>
            </a:r>
            <a:endParaRPr lang="pt-BR" sz="2800" smtClean="0">
              <a:solidFill>
                <a:srgbClr val="FFFF00"/>
              </a:solidFill>
              <a:latin typeface="Times New Roman" pitchFamily="18" charset="0"/>
            </a:endParaRPr>
          </a:p>
          <a:p>
            <a:pPr marL="6350" indent="22225" algn="ctr" eaLnBrk="1" hangingPunct="1">
              <a:lnSpc>
                <a:spcPct val="80000"/>
              </a:lnSpc>
              <a:buFontTx/>
              <a:buNone/>
            </a:pPr>
            <a:r>
              <a:rPr lang="pt-BR" sz="2800" smtClean="0">
                <a:solidFill>
                  <a:schemeClr val="bg1"/>
                </a:solidFill>
                <a:latin typeface="Times New Roman" pitchFamily="18" charset="0"/>
              </a:rPr>
              <a:t>Consiste no direito de estar vivo, de lutar pelo viver, de defender à própria vida, de permanecer vivo; é o direito de não ter interrompido o processo vital senão pela morte espontânea e inevitável; tentou-se incluir na Constituição o </a:t>
            </a:r>
            <a:r>
              <a:rPr lang="pt-BR" sz="2800" i="1" smtClean="0">
                <a:solidFill>
                  <a:schemeClr val="bg1"/>
                </a:solidFill>
                <a:latin typeface="Times New Roman" pitchFamily="18" charset="0"/>
              </a:rPr>
              <a:t>direito a uma existência digna.</a:t>
            </a:r>
          </a:p>
        </p:txBody>
      </p:sp>
      <p:sp>
        <p:nvSpPr>
          <p:cNvPr id="121858" name="Espaço Reservado para Número de Slide 5"/>
          <p:cNvSpPr>
            <a:spLocks noGrp="1"/>
          </p:cNvSpPr>
          <p:nvPr>
            <p:ph type="sldNum" sz="quarter" idx="15"/>
          </p:nvPr>
        </p:nvSpPr>
        <p:spPr>
          <a:xfrm>
            <a:off x="8410575" y="6181531"/>
            <a:ext cx="609600" cy="457200"/>
          </a:xfrm>
          <a:prstGeom prst="rect">
            <a:avLst/>
          </a:prstGeom>
          <a:noFill/>
        </p:spPr>
        <p:txBody>
          <a:bodyPr/>
          <a:lstStyle/>
          <a:p>
            <a:fld id="{178241FA-8E98-40DD-8ACA-1C4874247440}" type="slidenum">
              <a:rPr lang="pt-BR" smtClean="0"/>
              <a:pPr/>
              <a:t>12</a:t>
            </a:fld>
            <a:endParaRPr lang="pt-BR" smtClean="0"/>
          </a:p>
        </p:txBody>
      </p:sp>
      <p:sp>
        <p:nvSpPr>
          <p:cNvPr id="121859" name="Rectangle 2"/>
          <p:cNvSpPr>
            <a:spLocks noGrp="1" noChangeArrowheads="1"/>
          </p:cNvSpPr>
          <p:nvPr>
            <p:ph type="title"/>
          </p:nvPr>
        </p:nvSpPr>
        <p:spPr>
          <a:xfrm>
            <a:off x="539750" y="-171450"/>
            <a:ext cx="8229600" cy="1143000"/>
          </a:xfrm>
        </p:spPr>
        <p:txBody>
          <a:bodyPr/>
          <a:lstStyle/>
          <a:p>
            <a:pPr eaLnBrk="1" hangingPunct="1"/>
            <a:r>
              <a:rPr lang="pt-BR" b="1" smtClean="0">
                <a:solidFill>
                  <a:srgbClr val="FFFF00"/>
                </a:solidFill>
                <a:latin typeface="Times New Roman" pitchFamily="18" charset="0"/>
              </a:rPr>
              <a:t>Do Direito à Vida</a:t>
            </a:r>
            <a:r>
              <a:rPr lang="pt-BR" smtClean="0"/>
              <a:t>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4" name="Rectangle 3"/>
          <p:cNvSpPr>
            <a:spLocks noGrp="1" noChangeArrowheads="1"/>
          </p:cNvSpPr>
          <p:nvPr>
            <p:ph idx="1"/>
          </p:nvPr>
        </p:nvSpPr>
        <p:spPr/>
        <p:txBody>
          <a:bodyPr anchor="ctr"/>
          <a:lstStyle/>
          <a:p>
            <a:pPr marL="0" indent="0" algn="ctr" eaLnBrk="1" hangingPunct="1">
              <a:buFontTx/>
              <a:buNone/>
            </a:pPr>
            <a:r>
              <a:rPr lang="pt-BR" sz="2800" smtClean="0">
                <a:solidFill>
                  <a:schemeClr val="bg1"/>
                </a:solidFill>
                <a:latin typeface="Times New Roman" pitchFamily="18" charset="0"/>
              </a:rPr>
              <a:t>Ele comporta o direito de nascer, de permanecer vivo, de defender a própria vida e o direito de ter uma vida digna. Desse direito decorrem muitos outros como o direito à integridade física e moral. Proíbe-se, assim, a pena de morte, salvo em se tratando de guerra declarada, e a adoção de qualquer trabalho indigno, tal como a venda de órgãos humanos, a eutanásia, o aborto, a tortura, penas de caráter perpétuo, trabalhos forçados e cruéis.</a:t>
            </a:r>
          </a:p>
          <a:p>
            <a:pPr marL="0" indent="0" algn="ctr" eaLnBrk="1" hangingPunct="1">
              <a:buFontTx/>
              <a:buNone/>
            </a:pPr>
            <a:r>
              <a:rPr lang="pt-BR" sz="2800" smtClean="0">
                <a:solidFill>
                  <a:schemeClr val="bg1"/>
                </a:solidFill>
                <a:latin typeface="Times New Roman" pitchFamily="18" charset="0"/>
              </a:rPr>
              <a:t>O direito à vida é um bem jurídico indisponível. </a:t>
            </a:r>
          </a:p>
        </p:txBody>
      </p:sp>
      <p:sp>
        <p:nvSpPr>
          <p:cNvPr id="122882" name="Espaço Reservado para Número de Slide 5"/>
          <p:cNvSpPr>
            <a:spLocks noGrp="1"/>
          </p:cNvSpPr>
          <p:nvPr>
            <p:ph type="sldNum" sz="quarter" idx="15"/>
          </p:nvPr>
        </p:nvSpPr>
        <p:spPr>
          <a:xfrm>
            <a:off x="8410575" y="6181531"/>
            <a:ext cx="609600" cy="457200"/>
          </a:xfrm>
          <a:prstGeom prst="rect">
            <a:avLst/>
          </a:prstGeom>
          <a:noFill/>
        </p:spPr>
        <p:txBody>
          <a:bodyPr/>
          <a:lstStyle/>
          <a:p>
            <a:fld id="{E242C434-888C-4D3B-B165-CC4A0D395082}" type="slidenum">
              <a:rPr lang="pt-BR" smtClean="0"/>
              <a:pPr/>
              <a:t>13</a:t>
            </a:fld>
            <a:endParaRPr lang="pt-BR" smtClean="0"/>
          </a:p>
        </p:txBody>
      </p:sp>
      <p:sp>
        <p:nvSpPr>
          <p:cNvPr id="122883" name="Rectangle 2"/>
          <p:cNvSpPr>
            <a:spLocks noGrp="1" noChangeArrowheads="1"/>
          </p:cNvSpPr>
          <p:nvPr>
            <p:ph type="title"/>
          </p:nvPr>
        </p:nvSpPr>
        <p:spPr/>
        <p:txBody>
          <a:bodyPr>
            <a:normAutofit fontScale="90000"/>
          </a:bodyPr>
          <a:lstStyle/>
          <a:p>
            <a:pPr eaLnBrk="1" hangingPunct="1"/>
            <a:r>
              <a:rPr lang="pt-BR" sz="4000" b="1" smtClean="0">
                <a:solidFill>
                  <a:srgbClr val="FFFF00"/>
                </a:solidFill>
                <a:latin typeface="Times New Roman" pitchFamily="18" charset="0"/>
              </a:rPr>
              <a:t>Qual a abrangência do Direito à Vida resguardado no art. 5º da CF?</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8" name="Rectangle 3"/>
          <p:cNvSpPr>
            <a:spLocks noGrp="1" noChangeArrowheads="1"/>
          </p:cNvSpPr>
          <p:nvPr>
            <p:ph idx="1"/>
          </p:nvPr>
        </p:nvSpPr>
        <p:spPr>
          <a:xfrm>
            <a:off x="457200" y="1412875"/>
            <a:ext cx="8229600" cy="5111750"/>
          </a:xfrm>
        </p:spPr>
        <p:txBody>
          <a:bodyPr/>
          <a:lstStyle/>
          <a:p>
            <a:pPr marL="0" indent="0" algn="ctr" eaLnBrk="1" hangingPunct="1">
              <a:lnSpc>
                <a:spcPct val="90000"/>
              </a:lnSpc>
              <a:buFontTx/>
              <a:buNone/>
            </a:pPr>
            <a:r>
              <a:rPr lang="pt-BR" sz="2400" smtClean="0">
                <a:solidFill>
                  <a:schemeClr val="bg1"/>
                </a:solidFill>
                <a:latin typeface="Times New Roman" pitchFamily="18" charset="0"/>
              </a:rPr>
              <a:t>Primeiro, tem-se que o conceito de vida é uma questão da alta indagação filosófica.</a:t>
            </a:r>
          </a:p>
          <a:p>
            <a:pPr marL="0" indent="0" algn="ctr" eaLnBrk="1" hangingPunct="1">
              <a:lnSpc>
                <a:spcPct val="90000"/>
              </a:lnSpc>
              <a:buFontTx/>
              <a:buNone/>
            </a:pPr>
            <a:endParaRPr lang="pt-BR" sz="2400" smtClean="0">
              <a:solidFill>
                <a:schemeClr val="bg1"/>
              </a:solidFill>
              <a:latin typeface="Times New Roman" pitchFamily="18" charset="0"/>
            </a:endParaRPr>
          </a:p>
          <a:p>
            <a:pPr marL="0" indent="0" algn="ctr" eaLnBrk="1" hangingPunct="1">
              <a:lnSpc>
                <a:spcPct val="90000"/>
              </a:lnSpc>
              <a:buFontTx/>
              <a:buNone/>
            </a:pPr>
            <a:r>
              <a:rPr lang="pt-BR" sz="2400" smtClean="0">
                <a:solidFill>
                  <a:schemeClr val="bg1"/>
                </a:solidFill>
                <a:latin typeface="Times New Roman" pitchFamily="18" charset="0"/>
              </a:rPr>
              <a:t>A CF tutela o direito à vida sem estabelecer o momento inicial  e final dessa proteção . Esses termos por opção do poder constituinte originário, devem ser fixados pela legislação infraconstitucional, obedecidos os preceitos constitucionais.</a:t>
            </a:r>
          </a:p>
          <a:p>
            <a:pPr marL="0" indent="0" algn="ctr" eaLnBrk="1" hangingPunct="1">
              <a:lnSpc>
                <a:spcPct val="90000"/>
              </a:lnSpc>
              <a:buFontTx/>
              <a:buNone/>
            </a:pPr>
            <a:endParaRPr lang="pt-BR" sz="2400" smtClean="0">
              <a:solidFill>
                <a:schemeClr val="bg1"/>
              </a:solidFill>
              <a:latin typeface="Times New Roman" pitchFamily="18" charset="0"/>
            </a:endParaRPr>
          </a:p>
          <a:p>
            <a:pPr marL="0" indent="0" algn="ctr" eaLnBrk="1" hangingPunct="1">
              <a:lnSpc>
                <a:spcPct val="90000"/>
              </a:lnSpc>
              <a:buFontTx/>
              <a:buNone/>
            </a:pPr>
            <a:r>
              <a:rPr lang="pt-BR" sz="2400" smtClean="0">
                <a:solidFill>
                  <a:schemeClr val="bg1"/>
                </a:solidFill>
                <a:latin typeface="Times New Roman" pitchFamily="18" charset="0"/>
              </a:rPr>
              <a:t>O direito à vida é protegido pelo legislador ordinário desde a concepção. (art. 2º do CC).</a:t>
            </a:r>
          </a:p>
          <a:p>
            <a:pPr marL="0" indent="0" algn="ctr" eaLnBrk="1" hangingPunct="1">
              <a:lnSpc>
                <a:spcPct val="90000"/>
              </a:lnSpc>
              <a:buFontTx/>
              <a:buNone/>
            </a:pPr>
            <a:r>
              <a:rPr lang="pt-BR" sz="2400" smtClean="0">
                <a:solidFill>
                  <a:schemeClr val="bg1"/>
                </a:solidFill>
                <a:latin typeface="Times New Roman" pitchFamily="18" charset="0"/>
              </a:rPr>
              <a:t>Já o CP diz que é homicídio matar ou tentar matar um ser humano durante ou após o nascimento, e  também proíbe a provocação da morte do produto da concepção antes do nascimento – aborto. </a:t>
            </a:r>
          </a:p>
          <a:p>
            <a:pPr marL="0" indent="0" algn="ctr" eaLnBrk="1" hangingPunct="1">
              <a:lnSpc>
                <a:spcPct val="90000"/>
              </a:lnSpc>
              <a:buFontTx/>
              <a:buNone/>
            </a:pPr>
            <a:endParaRPr lang="pt-BR" sz="2400" smtClean="0">
              <a:latin typeface="Times New Roman" pitchFamily="18" charset="0"/>
            </a:endParaRPr>
          </a:p>
        </p:txBody>
      </p:sp>
      <p:sp>
        <p:nvSpPr>
          <p:cNvPr id="123906" name="Espaço Reservado para Número de Slide 5"/>
          <p:cNvSpPr>
            <a:spLocks noGrp="1"/>
          </p:cNvSpPr>
          <p:nvPr>
            <p:ph type="sldNum" sz="quarter" idx="15"/>
          </p:nvPr>
        </p:nvSpPr>
        <p:spPr>
          <a:xfrm>
            <a:off x="8410575" y="6181531"/>
            <a:ext cx="609600" cy="457200"/>
          </a:xfrm>
          <a:prstGeom prst="rect">
            <a:avLst/>
          </a:prstGeom>
          <a:noFill/>
        </p:spPr>
        <p:txBody>
          <a:bodyPr/>
          <a:lstStyle/>
          <a:p>
            <a:fld id="{C8028675-E205-463A-B7FE-5FBFDBFCE87F}" type="slidenum">
              <a:rPr lang="pt-BR" smtClean="0"/>
              <a:pPr/>
              <a:t>14</a:t>
            </a:fld>
            <a:endParaRPr lang="pt-BR" smtClean="0"/>
          </a:p>
        </p:txBody>
      </p:sp>
      <p:sp>
        <p:nvSpPr>
          <p:cNvPr id="123907" name="Rectangle 2"/>
          <p:cNvSpPr>
            <a:spLocks noGrp="1" noChangeArrowheads="1"/>
          </p:cNvSpPr>
          <p:nvPr>
            <p:ph type="title"/>
          </p:nvPr>
        </p:nvSpPr>
        <p:spPr>
          <a:xfrm>
            <a:off x="539750" y="0"/>
            <a:ext cx="8229600" cy="1143000"/>
          </a:xfrm>
        </p:spPr>
        <p:txBody>
          <a:bodyPr>
            <a:normAutofit fontScale="90000"/>
          </a:bodyPr>
          <a:lstStyle/>
          <a:p>
            <a:pPr eaLnBrk="1" hangingPunct="1"/>
            <a:r>
              <a:rPr lang="pt-BR" sz="4000" b="1" smtClean="0">
                <a:solidFill>
                  <a:srgbClr val="FFFF00"/>
                </a:solidFill>
                <a:latin typeface="Times New Roman" pitchFamily="18" charset="0"/>
              </a:rPr>
              <a:t>Conceitos de Vida e Morte: Legislação infraconstitucional</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2" name="Rectangle 3"/>
          <p:cNvSpPr>
            <a:spLocks noGrp="1" noChangeArrowheads="1"/>
          </p:cNvSpPr>
          <p:nvPr>
            <p:ph idx="1"/>
          </p:nvPr>
        </p:nvSpPr>
        <p:spPr>
          <a:xfrm>
            <a:off x="457200" y="549275"/>
            <a:ext cx="8229600" cy="5832475"/>
          </a:xfrm>
        </p:spPr>
        <p:txBody>
          <a:bodyPr/>
          <a:lstStyle/>
          <a:p>
            <a:pPr marL="6350" indent="-6350" algn="ctr" eaLnBrk="1" hangingPunct="1">
              <a:lnSpc>
                <a:spcPct val="80000"/>
              </a:lnSpc>
              <a:buFontTx/>
              <a:buNone/>
            </a:pPr>
            <a:r>
              <a:rPr lang="pt-BR" sz="2400" b="1" smtClean="0">
                <a:solidFill>
                  <a:srgbClr val="FFFF00"/>
                </a:solidFill>
                <a:latin typeface="Times New Roman" pitchFamily="18" charset="0"/>
              </a:rPr>
              <a:t>Direito à integridade física: </a:t>
            </a:r>
            <a:endParaRPr lang="pt-BR" sz="2400" smtClean="0">
              <a:solidFill>
                <a:srgbClr val="FFFF00"/>
              </a:solidFill>
              <a:latin typeface="Times New Roman" pitchFamily="18" charset="0"/>
            </a:endParaRPr>
          </a:p>
          <a:p>
            <a:pPr marL="6350" indent="-6350" algn="ctr" eaLnBrk="1" hangingPunct="1">
              <a:lnSpc>
                <a:spcPct val="80000"/>
              </a:lnSpc>
              <a:buFontTx/>
              <a:buNone/>
            </a:pPr>
            <a:r>
              <a:rPr lang="pt-BR" sz="2000" smtClean="0">
                <a:solidFill>
                  <a:schemeClr val="bg1"/>
                </a:solidFill>
                <a:latin typeface="Times New Roman" pitchFamily="18" charset="0"/>
              </a:rPr>
              <a:t>A Constituição além de garantir o respeito à integridade física e moral (art. 5º, XLIX), declara que ninguém será submetido a tortura ou tratamento desumano ou degradante (art. 5º, III); a fim de dotar essas normas de eficácia, a Constituição preordena várias garantias penais apropriadas, como o dever de comunicar, imediatamente, ao juiz competente e à família ou pessoa indicada, a prisão de qualquer pessoa e o local onde se encontre; o dever da autoridade policial informar ao preso seus direitos; o direito do preso à identificação dos responsáveis por sua prisão e interrogatório policial.</a:t>
            </a:r>
          </a:p>
          <a:p>
            <a:pPr marL="6350" indent="-6350" algn="ctr" eaLnBrk="1" hangingPunct="1">
              <a:lnSpc>
                <a:spcPct val="80000"/>
              </a:lnSpc>
              <a:buFontTx/>
              <a:buNone/>
            </a:pPr>
            <a:endParaRPr lang="pt-BR" sz="2000" b="1" smtClean="0">
              <a:solidFill>
                <a:schemeClr val="bg1"/>
              </a:solidFill>
              <a:latin typeface="Times New Roman" pitchFamily="18" charset="0"/>
            </a:endParaRPr>
          </a:p>
          <a:p>
            <a:pPr marL="6350" indent="-6350" algn="ctr" eaLnBrk="1" hangingPunct="1">
              <a:lnSpc>
                <a:spcPct val="80000"/>
              </a:lnSpc>
              <a:buFontTx/>
              <a:buNone/>
            </a:pPr>
            <a:r>
              <a:rPr lang="pt-BR" sz="2400" b="1" smtClean="0">
                <a:solidFill>
                  <a:srgbClr val="FFFF00"/>
                </a:solidFill>
                <a:latin typeface="Times New Roman" pitchFamily="18" charset="0"/>
              </a:rPr>
              <a:t>Direito à integridade moral:</a:t>
            </a:r>
            <a:r>
              <a:rPr lang="pt-BR" sz="2400" b="1" smtClean="0">
                <a:solidFill>
                  <a:schemeClr val="bg1"/>
                </a:solidFill>
                <a:latin typeface="Times New Roman" pitchFamily="18" charset="0"/>
              </a:rPr>
              <a:t> </a:t>
            </a:r>
            <a:endParaRPr lang="pt-BR" sz="2400" smtClean="0">
              <a:solidFill>
                <a:schemeClr val="bg1"/>
              </a:solidFill>
              <a:latin typeface="Times New Roman" pitchFamily="18" charset="0"/>
            </a:endParaRPr>
          </a:p>
          <a:p>
            <a:pPr marL="6350" indent="-6350" algn="ctr" eaLnBrk="1" hangingPunct="1">
              <a:lnSpc>
                <a:spcPct val="80000"/>
              </a:lnSpc>
              <a:buFontTx/>
              <a:buNone/>
            </a:pPr>
            <a:r>
              <a:rPr lang="pt-BR" sz="2000" smtClean="0">
                <a:solidFill>
                  <a:schemeClr val="bg1"/>
                </a:solidFill>
                <a:latin typeface="Times New Roman" pitchFamily="18" charset="0"/>
              </a:rPr>
              <a:t>A Constituição realçou o valor da moral individual, tornando-a um bem indenizável (art. 5º, V e X); à integridade moral do direito assume feição de direito fundamental; por isso é que o Direito Penal tutela a honra contra a calúnia, a difamação e a injúria.</a:t>
            </a:r>
          </a:p>
          <a:p>
            <a:pPr marL="6350" indent="-6350" algn="ctr" eaLnBrk="1" hangingPunct="1">
              <a:lnSpc>
                <a:spcPct val="80000"/>
              </a:lnSpc>
              <a:buFontTx/>
              <a:buNone/>
            </a:pPr>
            <a:endParaRPr lang="pt-BR" sz="2000" b="1" smtClean="0">
              <a:solidFill>
                <a:schemeClr val="bg1"/>
              </a:solidFill>
              <a:latin typeface="Times New Roman" pitchFamily="18" charset="0"/>
            </a:endParaRPr>
          </a:p>
          <a:p>
            <a:pPr marL="6350" indent="-6350" algn="ctr" eaLnBrk="1" hangingPunct="1">
              <a:lnSpc>
                <a:spcPct val="80000"/>
              </a:lnSpc>
              <a:buFontTx/>
              <a:buNone/>
            </a:pPr>
            <a:r>
              <a:rPr lang="pt-BR" sz="2400" b="1" smtClean="0">
                <a:solidFill>
                  <a:srgbClr val="FFFF00"/>
                </a:solidFill>
                <a:latin typeface="Times New Roman" pitchFamily="18" charset="0"/>
              </a:rPr>
              <a:t>Pena de morte: </a:t>
            </a:r>
            <a:endParaRPr lang="pt-BR" sz="2400" smtClean="0">
              <a:solidFill>
                <a:srgbClr val="FFFF00"/>
              </a:solidFill>
              <a:latin typeface="Times New Roman" pitchFamily="18" charset="0"/>
            </a:endParaRPr>
          </a:p>
          <a:p>
            <a:pPr marL="6350" indent="-6350" algn="ctr" eaLnBrk="1" hangingPunct="1">
              <a:lnSpc>
                <a:spcPct val="80000"/>
              </a:lnSpc>
              <a:buFontTx/>
              <a:buNone/>
            </a:pPr>
            <a:r>
              <a:rPr lang="pt-BR" sz="2000" smtClean="0">
                <a:solidFill>
                  <a:schemeClr val="bg1"/>
                </a:solidFill>
                <a:latin typeface="Times New Roman" pitchFamily="18" charset="0"/>
              </a:rPr>
              <a:t>É vedada; só é admitida no caso de guerra externa declarada, nos termos do art. 84, XIX (art. 5º, XLVII, a).</a:t>
            </a:r>
          </a:p>
        </p:txBody>
      </p:sp>
      <p:sp>
        <p:nvSpPr>
          <p:cNvPr id="124930" name="Espaço Reservado para Número de Slide 5"/>
          <p:cNvSpPr>
            <a:spLocks noGrp="1"/>
          </p:cNvSpPr>
          <p:nvPr>
            <p:ph type="sldNum" sz="quarter" idx="15"/>
          </p:nvPr>
        </p:nvSpPr>
        <p:spPr>
          <a:xfrm>
            <a:off x="8410575" y="6181531"/>
            <a:ext cx="609600" cy="457200"/>
          </a:xfrm>
          <a:prstGeom prst="rect">
            <a:avLst/>
          </a:prstGeom>
          <a:noFill/>
        </p:spPr>
        <p:txBody>
          <a:bodyPr/>
          <a:lstStyle/>
          <a:p>
            <a:fld id="{F9C95C70-61D2-4B45-B721-7683633745FF}" type="slidenum">
              <a:rPr lang="pt-BR" smtClean="0"/>
              <a:pPr/>
              <a:t>15</a:t>
            </a:fld>
            <a:endParaRPr lang="pt-BR" smtClean="0"/>
          </a:p>
        </p:txBody>
      </p:sp>
      <p:sp>
        <p:nvSpPr>
          <p:cNvPr id="124931" name="Rectangle 2"/>
          <p:cNvSpPr>
            <a:spLocks noGrp="1" noChangeArrowheads="1"/>
          </p:cNvSpPr>
          <p:nvPr>
            <p:ph type="title"/>
          </p:nvPr>
        </p:nvSpPr>
        <p:spPr>
          <a:xfrm>
            <a:off x="457200" y="274638"/>
            <a:ext cx="8229600" cy="130175"/>
          </a:xfrm>
        </p:spPr>
        <p:txBody>
          <a:bodyPr>
            <a:normAutofit fontScale="90000"/>
          </a:bodyPr>
          <a:lstStyle/>
          <a:p>
            <a:pPr eaLnBrk="1" hangingPunct="1"/>
            <a:endParaRPr lang="pt-BR" sz="400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5" name="Rectangle 3"/>
          <p:cNvSpPr>
            <a:spLocks noGrp="1" noChangeArrowheads="1"/>
          </p:cNvSpPr>
          <p:nvPr>
            <p:ph idx="1"/>
          </p:nvPr>
        </p:nvSpPr>
        <p:spPr>
          <a:xfrm>
            <a:off x="457200" y="404813"/>
            <a:ext cx="8229600" cy="6048375"/>
          </a:xfrm>
        </p:spPr>
        <p:txBody>
          <a:bodyPr/>
          <a:lstStyle/>
          <a:p>
            <a:pPr marL="6350" indent="-6350" algn="ctr" eaLnBrk="1" hangingPunct="1">
              <a:lnSpc>
                <a:spcPct val="80000"/>
              </a:lnSpc>
              <a:buFontTx/>
              <a:buNone/>
            </a:pPr>
            <a:r>
              <a:rPr lang="pt-BR" sz="2400" b="1" smtClean="0">
                <a:solidFill>
                  <a:srgbClr val="FFFF00"/>
                </a:solidFill>
                <a:latin typeface="Times New Roman" pitchFamily="18" charset="0"/>
              </a:rPr>
              <a:t>Eutanásia:</a:t>
            </a:r>
            <a:r>
              <a:rPr lang="pt-BR" sz="2400" b="1" smtClean="0">
                <a:latin typeface="Times New Roman" pitchFamily="18" charset="0"/>
              </a:rPr>
              <a:t> </a:t>
            </a:r>
            <a:endParaRPr lang="pt-BR" sz="2400" smtClean="0">
              <a:latin typeface="Times New Roman" pitchFamily="18" charset="0"/>
            </a:endParaRPr>
          </a:p>
          <a:p>
            <a:pPr marL="6350" indent="-6350" algn="ctr" eaLnBrk="1" hangingPunct="1">
              <a:lnSpc>
                <a:spcPct val="80000"/>
              </a:lnSpc>
              <a:buFontTx/>
              <a:buNone/>
            </a:pPr>
            <a:r>
              <a:rPr lang="pt-BR" sz="2400" smtClean="0">
                <a:solidFill>
                  <a:schemeClr val="bg1"/>
                </a:solidFill>
                <a:latin typeface="Times New Roman" pitchFamily="18" charset="0"/>
              </a:rPr>
              <a:t>Palavra composta por dois termos de origem grega: </a:t>
            </a:r>
            <a:r>
              <a:rPr lang="pt-BR" sz="2400" i="1" smtClean="0">
                <a:solidFill>
                  <a:schemeClr val="bg1"/>
                </a:solidFill>
                <a:latin typeface="Times New Roman" pitchFamily="18" charset="0"/>
              </a:rPr>
              <a:t>eu=</a:t>
            </a:r>
            <a:r>
              <a:rPr lang="pt-BR" sz="2400" smtClean="0">
                <a:solidFill>
                  <a:schemeClr val="bg1"/>
                </a:solidFill>
                <a:latin typeface="Times New Roman" pitchFamily="18" charset="0"/>
              </a:rPr>
              <a:t>bom e</a:t>
            </a:r>
            <a:r>
              <a:rPr lang="pt-BR" sz="2400" i="1" smtClean="0">
                <a:solidFill>
                  <a:schemeClr val="bg1"/>
                </a:solidFill>
                <a:latin typeface="Times New Roman" pitchFamily="18" charset="0"/>
              </a:rPr>
              <a:t> thanatos= </a:t>
            </a:r>
            <a:r>
              <a:rPr lang="pt-BR" sz="2400" smtClean="0">
                <a:solidFill>
                  <a:schemeClr val="bg1"/>
                </a:solidFill>
                <a:latin typeface="Times New Roman" pitchFamily="18" charset="0"/>
              </a:rPr>
              <a:t>morte, significando a morte boa, ou homicídio piedoso. É vedado pela Constituição. O desinteresse do indivíduo pela própria vida não exclui esta da tutela; o Estado continua a protegê-la como valor social e este interesse superior torna inválido o consentimento do particular para que dela o privem.</a:t>
            </a:r>
            <a:endParaRPr lang="pt-BR" sz="2400" b="1" smtClean="0">
              <a:latin typeface="Times New Roman" pitchFamily="18" charset="0"/>
            </a:endParaRPr>
          </a:p>
          <a:p>
            <a:pPr marL="6350" indent="-6350" algn="ctr" eaLnBrk="1" hangingPunct="1">
              <a:lnSpc>
                <a:spcPct val="80000"/>
              </a:lnSpc>
              <a:buFontTx/>
              <a:buNone/>
            </a:pPr>
            <a:r>
              <a:rPr lang="pt-BR" sz="2400" b="1" smtClean="0">
                <a:solidFill>
                  <a:srgbClr val="FFFF00"/>
                </a:solidFill>
                <a:latin typeface="Times New Roman" pitchFamily="18" charset="0"/>
              </a:rPr>
              <a:t>Aborto: </a:t>
            </a:r>
            <a:endParaRPr lang="pt-BR" sz="2400" smtClean="0">
              <a:solidFill>
                <a:srgbClr val="FFFF00"/>
              </a:solidFill>
              <a:latin typeface="Times New Roman" pitchFamily="18" charset="0"/>
            </a:endParaRPr>
          </a:p>
          <a:p>
            <a:pPr marL="6350" indent="-6350" algn="ctr" eaLnBrk="1" hangingPunct="1">
              <a:lnSpc>
                <a:spcPct val="80000"/>
              </a:lnSpc>
              <a:buFontTx/>
              <a:buNone/>
            </a:pPr>
            <a:r>
              <a:rPr lang="pt-BR" sz="2400" smtClean="0">
                <a:solidFill>
                  <a:schemeClr val="bg1"/>
                </a:solidFill>
                <a:latin typeface="Times New Roman" pitchFamily="18" charset="0"/>
              </a:rPr>
              <a:t>A Constituição não enfrentou diretamente o tema, mas parece não admitir o abortamento; devendo o assunto ser decidido pela legislação ordinária, especialmente a penal.</a:t>
            </a:r>
            <a:endParaRPr lang="pt-BR" sz="2400" b="1" smtClean="0">
              <a:solidFill>
                <a:schemeClr val="bg1"/>
              </a:solidFill>
              <a:latin typeface="Times New Roman" pitchFamily="18" charset="0"/>
            </a:endParaRPr>
          </a:p>
          <a:p>
            <a:pPr marL="6350" indent="-6350" algn="ctr" eaLnBrk="1" hangingPunct="1">
              <a:lnSpc>
                <a:spcPct val="80000"/>
              </a:lnSpc>
              <a:buFontTx/>
              <a:buNone/>
            </a:pPr>
            <a:r>
              <a:rPr lang="pt-BR" sz="2400" b="1" smtClean="0">
                <a:solidFill>
                  <a:srgbClr val="FFFF00"/>
                </a:solidFill>
                <a:latin typeface="Times New Roman" pitchFamily="18" charset="0"/>
              </a:rPr>
              <a:t>Tortura: </a:t>
            </a:r>
            <a:endParaRPr lang="pt-BR" sz="2400" smtClean="0">
              <a:solidFill>
                <a:srgbClr val="FFFF00"/>
              </a:solidFill>
              <a:latin typeface="Times New Roman" pitchFamily="18" charset="0"/>
            </a:endParaRPr>
          </a:p>
          <a:p>
            <a:pPr marL="6350" indent="-6350" algn="ctr" eaLnBrk="1" hangingPunct="1">
              <a:lnSpc>
                <a:spcPct val="80000"/>
              </a:lnSpc>
              <a:buFontTx/>
              <a:buNone/>
            </a:pPr>
            <a:r>
              <a:rPr lang="pt-BR" sz="2400" smtClean="0">
                <a:solidFill>
                  <a:schemeClr val="bg1"/>
                </a:solidFill>
                <a:latin typeface="Times New Roman" pitchFamily="18" charset="0"/>
              </a:rPr>
              <a:t>Prática expressamente condenada pelo inciso III do art. 5º, segundo o qual ninguém será submetido a tortura ou a tratamento desumano e degradante; a condenação é tão incisiva que o inciso XLIII determina que a lei considerará a prática de tortura crime inafiançável e insuscetível de graça, por ele respondendo os mandantes, os executores e os que, podendo evitá-lo, se omitirem (Lei 9.455/97).</a:t>
            </a:r>
          </a:p>
          <a:p>
            <a:pPr marL="6350" indent="-6350" algn="ctr" eaLnBrk="1" hangingPunct="1">
              <a:lnSpc>
                <a:spcPct val="80000"/>
              </a:lnSpc>
              <a:buFontTx/>
              <a:buNone/>
            </a:pPr>
            <a:endParaRPr lang="pt-BR" sz="2400" smtClean="0">
              <a:solidFill>
                <a:schemeClr val="bg1"/>
              </a:solidFill>
              <a:latin typeface="Times New Roman" pitchFamily="18" charset="0"/>
            </a:endParaRPr>
          </a:p>
        </p:txBody>
      </p:sp>
      <p:sp>
        <p:nvSpPr>
          <p:cNvPr id="125954" name="Espaço Reservado para Número de Slide 5"/>
          <p:cNvSpPr>
            <a:spLocks noGrp="1"/>
          </p:cNvSpPr>
          <p:nvPr>
            <p:ph type="sldNum" sz="quarter" idx="15"/>
          </p:nvPr>
        </p:nvSpPr>
        <p:spPr>
          <a:xfrm>
            <a:off x="8410575" y="6181531"/>
            <a:ext cx="609600" cy="457200"/>
          </a:xfrm>
          <a:prstGeom prst="rect">
            <a:avLst/>
          </a:prstGeom>
          <a:noFill/>
        </p:spPr>
        <p:txBody>
          <a:bodyPr/>
          <a:lstStyle/>
          <a:p>
            <a:fld id="{9AF9FDFA-AD41-4FFE-A97E-DD628ABA5998}" type="slidenum">
              <a:rPr lang="pt-BR" smtClean="0"/>
              <a:pPr/>
              <a:t>16</a:t>
            </a:fld>
            <a:endParaRPr lang="pt-BR"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80" name="Rectangle 3"/>
          <p:cNvSpPr>
            <a:spLocks noGrp="1" noChangeArrowheads="1"/>
          </p:cNvSpPr>
          <p:nvPr>
            <p:ph idx="1"/>
          </p:nvPr>
        </p:nvSpPr>
        <p:spPr>
          <a:xfrm>
            <a:off x="395288" y="1557338"/>
            <a:ext cx="8229600" cy="4525962"/>
          </a:xfrm>
        </p:spPr>
        <p:txBody>
          <a:bodyPr/>
          <a:lstStyle/>
          <a:p>
            <a:pPr marL="6350" indent="-6350" algn="ctr" eaLnBrk="1" hangingPunct="1">
              <a:buFontTx/>
              <a:buNone/>
            </a:pPr>
            <a:r>
              <a:rPr lang="pt-BR" b="1" smtClean="0">
                <a:solidFill>
                  <a:srgbClr val="FFFF00"/>
                </a:solidFill>
                <a:latin typeface="Times New Roman" pitchFamily="18" charset="0"/>
              </a:rPr>
              <a:t>Conceito e conteúdo:</a:t>
            </a:r>
            <a:r>
              <a:rPr lang="pt-BR" b="1" smtClean="0">
                <a:latin typeface="Times New Roman" pitchFamily="18" charset="0"/>
              </a:rPr>
              <a:t> </a:t>
            </a:r>
            <a:endParaRPr lang="pt-BR" smtClean="0">
              <a:latin typeface="Times New Roman" pitchFamily="18" charset="0"/>
            </a:endParaRPr>
          </a:p>
          <a:p>
            <a:pPr marL="6350" indent="-6350" algn="ctr" eaLnBrk="1" hangingPunct="1">
              <a:buFontTx/>
              <a:buNone/>
            </a:pPr>
            <a:r>
              <a:rPr lang="pt-BR" smtClean="0">
                <a:solidFill>
                  <a:schemeClr val="bg1"/>
                </a:solidFill>
                <a:latin typeface="Times New Roman" pitchFamily="18" charset="0"/>
              </a:rPr>
              <a:t>A Constituição declara invioláveis a intimidade, a vida privada, a honra e a imagem das pessoas (art. 5º, X); portanto, erigiu, expressamente, esses valores humanos à condição de direito individual, considerando-o um direito conexo ao da vida </a:t>
            </a:r>
          </a:p>
        </p:txBody>
      </p:sp>
      <p:sp>
        <p:nvSpPr>
          <p:cNvPr id="126978" name="Espaço Reservado para Número de Slide 5"/>
          <p:cNvSpPr>
            <a:spLocks noGrp="1"/>
          </p:cNvSpPr>
          <p:nvPr>
            <p:ph type="sldNum" sz="quarter" idx="15"/>
          </p:nvPr>
        </p:nvSpPr>
        <p:spPr>
          <a:xfrm>
            <a:off x="8410575" y="6181531"/>
            <a:ext cx="609600" cy="457200"/>
          </a:xfrm>
          <a:prstGeom prst="rect">
            <a:avLst/>
          </a:prstGeom>
          <a:noFill/>
        </p:spPr>
        <p:txBody>
          <a:bodyPr/>
          <a:lstStyle/>
          <a:p>
            <a:fld id="{1122ACBC-0CD6-45A4-9F2A-5E34F3167FAE}" type="slidenum">
              <a:rPr lang="pt-BR" smtClean="0"/>
              <a:pPr/>
              <a:t>17</a:t>
            </a:fld>
            <a:endParaRPr lang="pt-BR" smtClean="0"/>
          </a:p>
        </p:txBody>
      </p:sp>
      <p:sp>
        <p:nvSpPr>
          <p:cNvPr id="126979" name="Rectangle 2"/>
          <p:cNvSpPr>
            <a:spLocks noGrp="1" noChangeArrowheads="1"/>
          </p:cNvSpPr>
          <p:nvPr>
            <p:ph type="title"/>
          </p:nvPr>
        </p:nvSpPr>
        <p:spPr/>
        <p:txBody>
          <a:bodyPr/>
          <a:lstStyle/>
          <a:p>
            <a:pPr eaLnBrk="1" hangingPunct="1"/>
            <a:r>
              <a:rPr lang="pt-BR" b="1" smtClean="0">
                <a:solidFill>
                  <a:srgbClr val="FFFF00"/>
                </a:solidFill>
                <a:latin typeface="Times New Roman" pitchFamily="18" charset="0"/>
              </a:rPr>
              <a:t>Direito à Privacidade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3" name="Rectangle 3"/>
          <p:cNvSpPr>
            <a:spLocks noGrp="1" noChangeArrowheads="1"/>
          </p:cNvSpPr>
          <p:nvPr>
            <p:ph idx="1"/>
          </p:nvPr>
        </p:nvSpPr>
        <p:spPr>
          <a:xfrm>
            <a:off x="457200" y="333375"/>
            <a:ext cx="8229600" cy="6335713"/>
          </a:xfrm>
        </p:spPr>
        <p:txBody>
          <a:bodyPr>
            <a:normAutofit lnSpcReduction="10000"/>
          </a:bodyPr>
          <a:lstStyle/>
          <a:p>
            <a:pPr marL="6350" indent="-6350" algn="ctr" eaLnBrk="1" hangingPunct="1">
              <a:lnSpc>
                <a:spcPct val="80000"/>
              </a:lnSpc>
              <a:buFontTx/>
              <a:buNone/>
            </a:pPr>
            <a:r>
              <a:rPr lang="pt-BR" sz="2200" b="1" smtClean="0">
                <a:solidFill>
                  <a:srgbClr val="FFFF00"/>
                </a:solidFill>
                <a:latin typeface="Times New Roman" pitchFamily="18" charset="0"/>
              </a:rPr>
              <a:t>Intimidade: </a:t>
            </a:r>
            <a:endParaRPr lang="pt-BR" sz="2200" smtClean="0">
              <a:solidFill>
                <a:srgbClr val="FFFF00"/>
              </a:solidFill>
              <a:latin typeface="Times New Roman" pitchFamily="18" charset="0"/>
            </a:endParaRPr>
          </a:p>
          <a:p>
            <a:pPr marL="6350" indent="-6350" algn="ctr" eaLnBrk="1" hangingPunct="1">
              <a:lnSpc>
                <a:spcPct val="80000"/>
              </a:lnSpc>
              <a:buFontTx/>
              <a:buNone/>
            </a:pPr>
            <a:r>
              <a:rPr lang="pt-BR" sz="2200" smtClean="0">
                <a:solidFill>
                  <a:schemeClr val="bg1"/>
                </a:solidFill>
                <a:latin typeface="Times New Roman" pitchFamily="18" charset="0"/>
              </a:rPr>
              <a:t>Se caracteriza como a esfera secreta da vida do indivíduo na qual este tem o poder legal de evitar os demais; abrangendo nesse sentido à inviolabilidade do domicílio, o sigilo de correspondência e ao segredo profissional.</a:t>
            </a:r>
            <a:endParaRPr lang="pt-BR" sz="2200" b="1" smtClean="0">
              <a:solidFill>
                <a:schemeClr val="bg1"/>
              </a:solidFill>
              <a:latin typeface="Times New Roman" pitchFamily="18" charset="0"/>
            </a:endParaRPr>
          </a:p>
          <a:p>
            <a:pPr marL="6350" indent="-6350" algn="ctr" eaLnBrk="1" hangingPunct="1">
              <a:lnSpc>
                <a:spcPct val="80000"/>
              </a:lnSpc>
              <a:buFontTx/>
              <a:buNone/>
            </a:pPr>
            <a:r>
              <a:rPr lang="pt-BR" sz="2200" b="1" smtClean="0">
                <a:solidFill>
                  <a:srgbClr val="FFFF00"/>
                </a:solidFill>
                <a:latin typeface="Times New Roman" pitchFamily="18" charset="0"/>
              </a:rPr>
              <a:t>Vida privada: </a:t>
            </a:r>
            <a:endParaRPr lang="pt-BR" sz="2200" smtClean="0">
              <a:solidFill>
                <a:srgbClr val="FFFF00"/>
              </a:solidFill>
              <a:latin typeface="Times New Roman" pitchFamily="18" charset="0"/>
            </a:endParaRPr>
          </a:p>
          <a:p>
            <a:pPr marL="6350" indent="-6350" algn="ctr" eaLnBrk="1" hangingPunct="1">
              <a:lnSpc>
                <a:spcPct val="80000"/>
              </a:lnSpc>
              <a:buFontTx/>
              <a:buNone/>
            </a:pPr>
            <a:r>
              <a:rPr lang="pt-BR" sz="2200" smtClean="0">
                <a:solidFill>
                  <a:schemeClr val="bg1"/>
                </a:solidFill>
                <a:latin typeface="Times New Roman" pitchFamily="18" charset="0"/>
              </a:rPr>
              <a:t>A tutela constitucional visa proteger as pessoas de 2 atentados particulares: ao segredo da vida privada e à liberdade da vida privada.</a:t>
            </a:r>
            <a:endParaRPr lang="pt-BR" sz="2200" b="1" smtClean="0">
              <a:solidFill>
                <a:schemeClr val="bg1"/>
              </a:solidFill>
              <a:latin typeface="Times New Roman" pitchFamily="18" charset="0"/>
            </a:endParaRPr>
          </a:p>
          <a:p>
            <a:pPr marL="6350" indent="-6350" algn="ctr" eaLnBrk="1" hangingPunct="1">
              <a:lnSpc>
                <a:spcPct val="80000"/>
              </a:lnSpc>
              <a:buFontTx/>
              <a:buNone/>
            </a:pPr>
            <a:r>
              <a:rPr lang="pt-BR" sz="2200" b="1" smtClean="0">
                <a:solidFill>
                  <a:srgbClr val="FFFF00"/>
                </a:solidFill>
                <a:latin typeface="Times New Roman" pitchFamily="18" charset="0"/>
              </a:rPr>
              <a:t>Honra e imagem das pessoas:</a:t>
            </a:r>
            <a:r>
              <a:rPr lang="pt-BR" sz="2200" b="1" smtClean="0">
                <a:solidFill>
                  <a:schemeClr val="bg1"/>
                </a:solidFill>
                <a:latin typeface="Times New Roman" pitchFamily="18" charset="0"/>
              </a:rPr>
              <a:t> </a:t>
            </a:r>
            <a:endParaRPr lang="pt-BR" sz="2200" smtClean="0">
              <a:solidFill>
                <a:schemeClr val="bg1"/>
              </a:solidFill>
              <a:latin typeface="Times New Roman" pitchFamily="18" charset="0"/>
            </a:endParaRPr>
          </a:p>
          <a:p>
            <a:pPr marL="6350" indent="-6350" algn="ctr" eaLnBrk="1" hangingPunct="1">
              <a:lnSpc>
                <a:spcPct val="80000"/>
              </a:lnSpc>
              <a:buFontTx/>
              <a:buNone/>
            </a:pPr>
            <a:r>
              <a:rPr lang="pt-BR" sz="2200" smtClean="0">
                <a:solidFill>
                  <a:schemeClr val="bg1"/>
                </a:solidFill>
                <a:latin typeface="Times New Roman" pitchFamily="18" charset="0"/>
              </a:rPr>
              <a:t>O direito à preservação da honra e da imagem, não caracteriza propriamente um direito à privacidade e menos à intimidade; a CF reputa-os valores humanos distintos; a honra, a imagem constituem, pois, objeto de um direito, independente, da personalidade.</a:t>
            </a:r>
            <a:endParaRPr lang="pt-BR" sz="2200" b="1" smtClean="0">
              <a:solidFill>
                <a:schemeClr val="bg1"/>
              </a:solidFill>
              <a:latin typeface="Times New Roman" pitchFamily="18" charset="0"/>
            </a:endParaRPr>
          </a:p>
          <a:p>
            <a:pPr marL="6350" indent="-6350" algn="ctr" eaLnBrk="1" hangingPunct="1">
              <a:lnSpc>
                <a:spcPct val="80000"/>
              </a:lnSpc>
              <a:buFontTx/>
              <a:buNone/>
            </a:pPr>
            <a:r>
              <a:rPr lang="pt-BR" sz="2200" b="1" smtClean="0">
                <a:solidFill>
                  <a:srgbClr val="FFFF00"/>
                </a:solidFill>
                <a:latin typeface="Times New Roman" pitchFamily="18" charset="0"/>
              </a:rPr>
              <a:t>Privacidade e informática: </a:t>
            </a:r>
            <a:endParaRPr lang="pt-BR" sz="2200" smtClean="0">
              <a:solidFill>
                <a:srgbClr val="FFFF00"/>
              </a:solidFill>
              <a:latin typeface="Times New Roman" pitchFamily="18" charset="0"/>
            </a:endParaRPr>
          </a:p>
          <a:p>
            <a:pPr marL="6350" indent="-6350" algn="ctr" eaLnBrk="1" hangingPunct="1">
              <a:lnSpc>
                <a:spcPct val="80000"/>
              </a:lnSpc>
              <a:buFontTx/>
              <a:buNone/>
            </a:pPr>
            <a:r>
              <a:rPr lang="pt-BR" sz="2200" smtClean="0">
                <a:solidFill>
                  <a:schemeClr val="bg1"/>
                </a:solidFill>
                <a:latin typeface="Times New Roman" pitchFamily="18" charset="0"/>
              </a:rPr>
              <a:t>A Constituição tutela a privacidade das pessoas, acolhendo um instituto típico e específico para a efetividade dessa tutela, que é o </a:t>
            </a:r>
            <a:r>
              <a:rPr lang="pt-BR" sz="2200" i="1" smtClean="0">
                <a:solidFill>
                  <a:schemeClr val="bg1"/>
                </a:solidFill>
                <a:latin typeface="Times New Roman" pitchFamily="18" charset="0"/>
              </a:rPr>
              <a:t>habeas data,</a:t>
            </a:r>
            <a:r>
              <a:rPr lang="pt-BR" sz="2200" smtClean="0">
                <a:solidFill>
                  <a:schemeClr val="bg1"/>
                </a:solidFill>
                <a:latin typeface="Times New Roman" pitchFamily="18" charset="0"/>
              </a:rPr>
              <a:t> que será estudado mais adiante.</a:t>
            </a:r>
            <a:endParaRPr lang="pt-BR" sz="2200" b="1" smtClean="0">
              <a:solidFill>
                <a:schemeClr val="bg1"/>
              </a:solidFill>
              <a:latin typeface="Times New Roman" pitchFamily="18" charset="0"/>
            </a:endParaRPr>
          </a:p>
          <a:p>
            <a:pPr marL="6350" indent="-6350" algn="ctr" eaLnBrk="1" hangingPunct="1">
              <a:lnSpc>
                <a:spcPct val="80000"/>
              </a:lnSpc>
              <a:buFontTx/>
              <a:buNone/>
            </a:pPr>
            <a:r>
              <a:rPr lang="pt-BR" sz="2200" b="1" smtClean="0">
                <a:solidFill>
                  <a:srgbClr val="FFFF00"/>
                </a:solidFill>
                <a:latin typeface="Times New Roman" pitchFamily="18" charset="0"/>
              </a:rPr>
              <a:t>Violação à privacidade e indenização: </a:t>
            </a:r>
            <a:endParaRPr lang="pt-BR" sz="2200" smtClean="0">
              <a:solidFill>
                <a:srgbClr val="FFFF00"/>
              </a:solidFill>
              <a:latin typeface="Times New Roman" pitchFamily="18" charset="0"/>
            </a:endParaRPr>
          </a:p>
          <a:p>
            <a:pPr marL="6350" indent="-6350" algn="ctr" eaLnBrk="1" hangingPunct="1">
              <a:lnSpc>
                <a:spcPct val="80000"/>
              </a:lnSpc>
              <a:buFontTx/>
              <a:buNone/>
            </a:pPr>
            <a:r>
              <a:rPr lang="pt-BR" sz="2200" smtClean="0">
                <a:solidFill>
                  <a:schemeClr val="bg1"/>
                </a:solidFill>
                <a:latin typeface="Times New Roman" pitchFamily="18" charset="0"/>
              </a:rPr>
              <a:t>Essa violação, em algumas hipóteses, já constitui ilícito penal; a CF foi explícita em assegurar ao lesado, direito à indenização por dano material ou moral decorrente da violação do direito à privacidade.</a:t>
            </a:r>
          </a:p>
        </p:txBody>
      </p:sp>
      <p:sp>
        <p:nvSpPr>
          <p:cNvPr id="128002" name="Espaço Reservado para Número de Slide 5"/>
          <p:cNvSpPr>
            <a:spLocks noGrp="1"/>
          </p:cNvSpPr>
          <p:nvPr>
            <p:ph type="sldNum" sz="quarter" idx="15"/>
          </p:nvPr>
        </p:nvSpPr>
        <p:spPr>
          <a:xfrm>
            <a:off x="8410575" y="6181531"/>
            <a:ext cx="609600" cy="457200"/>
          </a:xfrm>
          <a:prstGeom prst="rect">
            <a:avLst/>
          </a:prstGeom>
          <a:noFill/>
        </p:spPr>
        <p:txBody>
          <a:bodyPr/>
          <a:lstStyle/>
          <a:p>
            <a:fld id="{D1914420-9F13-4BDE-8226-4AACADA50354}" type="slidenum">
              <a:rPr lang="pt-BR" smtClean="0"/>
              <a:pPr/>
              <a:t>18</a:t>
            </a:fld>
            <a:endParaRPr lang="pt-BR"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8" name="Rectangle 3"/>
          <p:cNvSpPr>
            <a:spLocks noGrp="1" noChangeArrowheads="1"/>
          </p:cNvSpPr>
          <p:nvPr>
            <p:ph idx="1"/>
          </p:nvPr>
        </p:nvSpPr>
        <p:spPr>
          <a:xfrm>
            <a:off x="250825" y="1196975"/>
            <a:ext cx="8229600" cy="4525963"/>
          </a:xfrm>
        </p:spPr>
        <p:txBody>
          <a:bodyPr>
            <a:normAutofit lnSpcReduction="10000"/>
          </a:bodyPr>
          <a:lstStyle/>
          <a:p>
            <a:pPr marL="6350" indent="-6350" algn="ctr" eaLnBrk="1" hangingPunct="1">
              <a:lnSpc>
                <a:spcPct val="80000"/>
              </a:lnSpc>
              <a:buFontTx/>
              <a:buNone/>
            </a:pPr>
            <a:r>
              <a:rPr lang="pt-BR" sz="2400" b="1" smtClean="0">
                <a:solidFill>
                  <a:srgbClr val="FFFF00"/>
                </a:solidFill>
                <a:latin typeface="Times New Roman" pitchFamily="18" charset="0"/>
              </a:rPr>
              <a:t>Introdução ao tema: </a:t>
            </a:r>
            <a:r>
              <a:rPr lang="pt-BR" sz="2400" smtClean="0">
                <a:solidFill>
                  <a:srgbClr val="FFFF00"/>
                </a:solidFill>
                <a:latin typeface="Times New Roman" pitchFamily="18" charset="0"/>
              </a:rPr>
              <a:t> </a:t>
            </a:r>
          </a:p>
          <a:p>
            <a:pPr marL="6350" indent="-6350" algn="ctr" eaLnBrk="1" hangingPunct="1">
              <a:lnSpc>
                <a:spcPct val="80000"/>
              </a:lnSpc>
              <a:buFontTx/>
              <a:buNone/>
            </a:pPr>
            <a:r>
              <a:rPr lang="pt-BR" sz="2400" smtClean="0">
                <a:solidFill>
                  <a:schemeClr val="bg1"/>
                </a:solidFill>
                <a:latin typeface="Times New Roman" pitchFamily="18" charset="0"/>
              </a:rPr>
              <a:t>As Constituições só tem reconhecido a igualdade no seu sentido jurídico-formal (perante a lei); a CF/88 abre o capítulo dos direitos individuais com o princípio que todos são iguais perante a lei, sem distinção de qualquer natureza; reforça o princípio com muitas outras normas sobre a igualdade ou buscando a igualização dos desiguais pela outorga de direitos sociais substanciais.</a:t>
            </a:r>
            <a:endParaRPr lang="pt-BR" sz="2400" b="1" smtClean="0">
              <a:solidFill>
                <a:schemeClr val="bg1"/>
              </a:solidFill>
              <a:latin typeface="Times New Roman" pitchFamily="18" charset="0"/>
            </a:endParaRPr>
          </a:p>
          <a:p>
            <a:pPr marL="6350" indent="-6350" algn="ctr" eaLnBrk="1" hangingPunct="1">
              <a:lnSpc>
                <a:spcPct val="80000"/>
              </a:lnSpc>
              <a:buFontTx/>
              <a:buNone/>
            </a:pPr>
            <a:r>
              <a:rPr lang="pt-BR" sz="2400" b="1" smtClean="0">
                <a:solidFill>
                  <a:srgbClr val="FFFF00"/>
                </a:solidFill>
                <a:latin typeface="Times New Roman" pitchFamily="18" charset="0"/>
              </a:rPr>
              <a:t>Isonomia formal e isonomia material: </a:t>
            </a:r>
            <a:endParaRPr lang="pt-BR" sz="2400" smtClean="0">
              <a:solidFill>
                <a:srgbClr val="FFFF00"/>
              </a:solidFill>
              <a:latin typeface="Times New Roman" pitchFamily="18" charset="0"/>
            </a:endParaRPr>
          </a:p>
          <a:p>
            <a:pPr marL="6350" indent="-6350" algn="ctr" eaLnBrk="1" hangingPunct="1">
              <a:lnSpc>
                <a:spcPct val="80000"/>
              </a:lnSpc>
              <a:buFontTx/>
              <a:buNone/>
            </a:pPr>
            <a:r>
              <a:rPr lang="pt-BR" sz="2400" smtClean="0">
                <a:solidFill>
                  <a:schemeClr val="bg1"/>
                </a:solidFill>
                <a:latin typeface="Times New Roman" pitchFamily="18" charset="0"/>
              </a:rPr>
              <a:t>Isonomia formal é a igualdade perante a lei; a material, também denominada </a:t>
            </a:r>
            <a:r>
              <a:rPr lang="pt-BR" sz="2400" i="1" smtClean="0">
                <a:solidFill>
                  <a:schemeClr val="bg1"/>
                </a:solidFill>
                <a:latin typeface="Times New Roman" pitchFamily="18" charset="0"/>
              </a:rPr>
              <a:t>efetiva, real, concreta, </a:t>
            </a:r>
            <a:r>
              <a:rPr lang="pt-BR" sz="2400" smtClean="0">
                <a:solidFill>
                  <a:schemeClr val="bg1"/>
                </a:solidFill>
                <a:latin typeface="Times New Roman" pitchFamily="18" charset="0"/>
              </a:rPr>
              <a:t>trata-se da busca da igualdade de fato na vida econômica e social.</a:t>
            </a:r>
          </a:p>
          <a:p>
            <a:pPr marL="6350" indent="-6350" algn="ctr" eaLnBrk="1" hangingPunct="1">
              <a:lnSpc>
                <a:spcPct val="80000"/>
              </a:lnSpc>
              <a:buFontTx/>
              <a:buNone/>
            </a:pPr>
            <a:r>
              <a:rPr lang="pt-BR" sz="2400" smtClean="0">
                <a:solidFill>
                  <a:schemeClr val="bg1"/>
                </a:solidFill>
                <a:latin typeface="Times New Roman" pitchFamily="18" charset="0"/>
              </a:rPr>
              <a:t>OBS: Não basta a igualdade formal. O Estado deve buscar que todos efetivamente possam gozar dos mesmos direitos e obrigações. Ex. art. 5º, XXXV c/c LXXIV.</a:t>
            </a:r>
          </a:p>
        </p:txBody>
      </p:sp>
      <p:sp>
        <p:nvSpPr>
          <p:cNvPr id="129026" name="Espaço Reservado para Número de Slide 5"/>
          <p:cNvSpPr>
            <a:spLocks noGrp="1"/>
          </p:cNvSpPr>
          <p:nvPr>
            <p:ph type="sldNum" sz="quarter" idx="15"/>
          </p:nvPr>
        </p:nvSpPr>
        <p:spPr>
          <a:xfrm>
            <a:off x="8410575" y="6181531"/>
            <a:ext cx="609600" cy="457200"/>
          </a:xfrm>
          <a:prstGeom prst="rect">
            <a:avLst/>
          </a:prstGeom>
          <a:noFill/>
        </p:spPr>
        <p:txBody>
          <a:bodyPr/>
          <a:lstStyle/>
          <a:p>
            <a:fld id="{BCDA337D-BF8C-4CAA-A01B-28FCC93AFD23}" type="slidenum">
              <a:rPr lang="pt-BR" smtClean="0"/>
              <a:pPr/>
              <a:t>19</a:t>
            </a:fld>
            <a:endParaRPr lang="pt-BR" smtClean="0"/>
          </a:p>
        </p:txBody>
      </p:sp>
      <p:sp>
        <p:nvSpPr>
          <p:cNvPr id="129027" name="Rectangle 2"/>
          <p:cNvSpPr>
            <a:spLocks noGrp="1" noChangeArrowheads="1"/>
          </p:cNvSpPr>
          <p:nvPr>
            <p:ph type="title"/>
          </p:nvPr>
        </p:nvSpPr>
        <p:spPr>
          <a:xfrm>
            <a:off x="468313" y="-242888"/>
            <a:ext cx="8229600" cy="1143001"/>
          </a:xfrm>
        </p:spPr>
        <p:txBody>
          <a:bodyPr/>
          <a:lstStyle/>
          <a:p>
            <a:pPr eaLnBrk="1" hangingPunct="1"/>
            <a:r>
              <a:rPr lang="pt-BR" sz="4800" b="1" smtClean="0">
                <a:solidFill>
                  <a:srgbClr val="FFFF00"/>
                </a:solidFill>
                <a:latin typeface="Times New Roman" pitchFamily="18" charset="0"/>
              </a:rPr>
              <a:t>Direito à Igualdade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Espaço Reservado para Número de Slide 5"/>
          <p:cNvSpPr>
            <a:spLocks noGrp="1"/>
          </p:cNvSpPr>
          <p:nvPr>
            <p:ph type="sldNum" sz="quarter" idx="15"/>
          </p:nvPr>
        </p:nvSpPr>
        <p:spPr>
          <a:xfrm>
            <a:off x="8410575" y="6181531"/>
            <a:ext cx="609600" cy="457200"/>
          </a:xfrm>
          <a:prstGeom prst="rect">
            <a:avLst/>
          </a:prstGeom>
          <a:noFill/>
        </p:spPr>
        <p:txBody>
          <a:bodyPr/>
          <a:lstStyle/>
          <a:p>
            <a:fld id="{D6E60B7F-5FE9-4A01-8927-CCB3958D3EE3}" type="slidenum">
              <a:rPr lang="pt-BR" smtClean="0"/>
              <a:pPr/>
              <a:t>2</a:t>
            </a:fld>
            <a:endParaRPr lang="pt-BR" smtClean="0"/>
          </a:p>
        </p:txBody>
      </p:sp>
      <p:sp>
        <p:nvSpPr>
          <p:cNvPr id="111619" name="Rectangle 2"/>
          <p:cNvSpPr>
            <a:spLocks noGrp="1" noChangeArrowheads="1"/>
          </p:cNvSpPr>
          <p:nvPr>
            <p:ph type="title"/>
          </p:nvPr>
        </p:nvSpPr>
        <p:spPr/>
        <p:txBody>
          <a:bodyPr>
            <a:normAutofit fontScale="90000"/>
          </a:bodyPr>
          <a:lstStyle/>
          <a:p>
            <a:pPr eaLnBrk="1" hangingPunct="1"/>
            <a:r>
              <a:rPr lang="pt-BR" sz="4000" smtClean="0">
                <a:solidFill>
                  <a:srgbClr val="FFFF00"/>
                </a:solidFill>
                <a:latin typeface="Times New Roman" pitchFamily="18" charset="0"/>
              </a:rPr>
              <a:t>Dos Direitos e Garantias Fundamentais: Capítulos que compõem o Título II da CF</a:t>
            </a:r>
            <a:r>
              <a:rPr lang="pt-BR" sz="4000" smtClean="0"/>
              <a:t> </a:t>
            </a:r>
          </a:p>
        </p:txBody>
      </p:sp>
      <p:graphicFrame>
        <p:nvGraphicFramePr>
          <p:cNvPr id="496682" name="Group 42"/>
          <p:cNvGraphicFramePr>
            <a:graphicFrameLocks noGrp="1"/>
          </p:cNvGraphicFramePr>
          <p:nvPr/>
        </p:nvGraphicFramePr>
        <p:xfrm>
          <a:off x="827088" y="2133600"/>
          <a:ext cx="7489825" cy="4318000"/>
        </p:xfrm>
        <a:graphic>
          <a:graphicData uri="http://schemas.openxmlformats.org/drawingml/2006/table">
            <a:tbl>
              <a:tblPr/>
              <a:tblGrid>
                <a:gridCol w="7489825"/>
              </a:tblGrid>
              <a:tr h="8128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pt-BR" sz="3200" b="0" i="0" u="none" strike="noStrike" cap="none" normalizeH="0" baseline="0" smtClean="0">
                          <a:ln>
                            <a:noFill/>
                          </a:ln>
                          <a:solidFill>
                            <a:schemeClr val="bg1"/>
                          </a:solidFill>
                          <a:effectLst/>
                          <a:latin typeface="Times New Roman" pitchFamily="18" charset="0"/>
                        </a:rPr>
                        <a:t>Dos Direitos e Deveres Individuais e Coletivos </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128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pt-BR" sz="3200" b="0" i="0" u="none" strike="noStrike" cap="none" normalizeH="0" baseline="0" smtClean="0">
                          <a:ln>
                            <a:noFill/>
                          </a:ln>
                          <a:solidFill>
                            <a:schemeClr val="bg1"/>
                          </a:solidFill>
                          <a:effectLst/>
                          <a:latin typeface="Times New Roman" pitchFamily="18" charset="0"/>
                        </a:rPr>
                        <a:t>Dos Direitos Sociais </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128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pt-BR" sz="3200" b="0" i="0" u="none" strike="noStrike" cap="none" normalizeH="0" baseline="0" smtClean="0">
                          <a:ln>
                            <a:noFill/>
                          </a:ln>
                          <a:solidFill>
                            <a:schemeClr val="bg1"/>
                          </a:solidFill>
                          <a:effectLst/>
                          <a:latin typeface="Times New Roman" pitchFamily="18" charset="0"/>
                        </a:rPr>
                        <a:t>Da Nacionalidade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128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pt-BR" sz="3200" b="0" i="0" u="none" strike="noStrike" cap="none" normalizeH="0" baseline="0" smtClean="0">
                          <a:ln>
                            <a:noFill/>
                          </a:ln>
                          <a:solidFill>
                            <a:schemeClr val="bg1"/>
                          </a:solidFill>
                          <a:effectLst/>
                          <a:latin typeface="Times New Roman" pitchFamily="18" charset="0"/>
                        </a:rPr>
                        <a:t>Dos Direitos Políticos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128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pt-BR" sz="3200" b="0" i="0" u="none" strike="noStrike" cap="none" normalizeH="0" baseline="0" smtClean="0">
                          <a:ln>
                            <a:noFill/>
                          </a:ln>
                          <a:solidFill>
                            <a:schemeClr val="bg1"/>
                          </a:solidFill>
                          <a:effectLst/>
                          <a:latin typeface="Times New Roman" pitchFamily="18" charset="0"/>
                        </a:rPr>
                        <a:t>Dos Partidos Políticos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Espaço Reservado para Número de Slide 3"/>
          <p:cNvSpPr>
            <a:spLocks noGrp="1"/>
          </p:cNvSpPr>
          <p:nvPr>
            <p:ph type="sldNum" sz="quarter" idx="12"/>
          </p:nvPr>
        </p:nvSpPr>
        <p:spPr>
          <a:noFill/>
        </p:spPr>
        <p:txBody>
          <a:bodyPr/>
          <a:lstStyle/>
          <a:p>
            <a:fld id="{19CC4B12-1D11-4748-A206-68A0649B9B43}" type="slidenum">
              <a:rPr lang="pt-BR" smtClean="0"/>
              <a:pPr/>
              <a:t>20</a:t>
            </a:fld>
            <a:endParaRPr lang="pt-BR" smtClean="0"/>
          </a:p>
        </p:txBody>
      </p:sp>
      <p:sp>
        <p:nvSpPr>
          <p:cNvPr id="130051" name="Rectangle 4"/>
          <p:cNvSpPr>
            <a:spLocks noChangeArrowheads="1"/>
          </p:cNvSpPr>
          <p:nvPr/>
        </p:nvSpPr>
        <p:spPr bwMode="auto">
          <a:xfrm>
            <a:off x="468313" y="201613"/>
            <a:ext cx="8280400" cy="6456362"/>
          </a:xfrm>
          <a:prstGeom prst="rect">
            <a:avLst/>
          </a:prstGeom>
          <a:noFill/>
          <a:ln w="9525">
            <a:noFill/>
            <a:miter lim="800000"/>
            <a:headEnd/>
            <a:tailEnd/>
          </a:ln>
        </p:spPr>
        <p:txBody>
          <a:bodyPr anchor="ctr">
            <a:spAutoFit/>
          </a:bodyPr>
          <a:lstStyle/>
          <a:p>
            <a:pPr algn="ctr" eaLnBrk="1" hangingPunct="1"/>
            <a:r>
              <a:rPr lang="pt-BR" sz="2200" b="1">
                <a:solidFill>
                  <a:srgbClr val="FFFF00"/>
                </a:solidFill>
                <a:latin typeface="Times New Roman" pitchFamily="18" charset="0"/>
              </a:rPr>
              <a:t>O sentido da expressão “igualdade perante a lei”: </a:t>
            </a:r>
            <a:endParaRPr lang="pt-BR" sz="2200">
              <a:solidFill>
                <a:srgbClr val="FFFF00"/>
              </a:solidFill>
              <a:latin typeface="Times New Roman" pitchFamily="18" charset="0"/>
            </a:endParaRPr>
          </a:p>
          <a:p>
            <a:pPr algn="ctr" eaLnBrk="1" hangingPunct="1"/>
            <a:r>
              <a:rPr lang="pt-BR" sz="2200">
                <a:solidFill>
                  <a:schemeClr val="bg1"/>
                </a:solidFill>
                <a:latin typeface="Times New Roman" pitchFamily="18" charset="0"/>
              </a:rPr>
              <a:t>O princípio tem como destinatários tanto o legislador como os aplicadores da lei; significa para o legislador que, ao elaborar a lei, deve reger, com iguais disposições situações idênticas, e, reciprocamente, distinguir, na repartição de encargos e benefícios, as situações que sejam entre si distintas, de sorte a quinhoá-las ou gravá-las em proporção às suas diversidades; isso é que permite, à legislação, tutelar pessoas que se achem em posição econômica inferior, buscando realizar  o princípio da igualização.</a:t>
            </a:r>
          </a:p>
          <a:p>
            <a:pPr algn="ctr" eaLnBrk="1" hangingPunct="1"/>
            <a:endParaRPr lang="pt-BR" sz="2200">
              <a:solidFill>
                <a:schemeClr val="bg1"/>
              </a:solidFill>
              <a:latin typeface="Times New Roman" pitchFamily="18" charset="0"/>
            </a:endParaRPr>
          </a:p>
          <a:p>
            <a:pPr algn="ctr" eaLnBrk="1" hangingPunct="1"/>
            <a:r>
              <a:rPr lang="pt-BR" sz="2200" b="1">
                <a:solidFill>
                  <a:srgbClr val="FFFF00"/>
                </a:solidFill>
                <a:latin typeface="Times New Roman" pitchFamily="18" charset="0"/>
              </a:rPr>
              <a:t>Igualdade de homens e mulheres: </a:t>
            </a:r>
            <a:endParaRPr lang="pt-BR" sz="2200">
              <a:solidFill>
                <a:srgbClr val="FFFF00"/>
              </a:solidFill>
              <a:latin typeface="Times New Roman" pitchFamily="18" charset="0"/>
            </a:endParaRPr>
          </a:p>
          <a:p>
            <a:pPr algn="ctr" eaLnBrk="1" hangingPunct="1"/>
            <a:r>
              <a:rPr lang="pt-BR" sz="2200">
                <a:solidFill>
                  <a:schemeClr val="bg1"/>
                </a:solidFill>
                <a:latin typeface="Times New Roman" pitchFamily="18" charset="0"/>
              </a:rPr>
              <a:t>Essa igualdade já se contém na norma geral da igualdade perante a lei; também contemplada em todas as normas que vedam a discriminação de sexo (arts. 3º, IV, e 7º, XXX), sendo destacada no inciso I, do art. 5º que homens e mulheres são iguais em direitos e obrigações, nos termos desta Constituição; só valem as discriminações feitas pela própria Constituição e sempre em favor da mulher, por exemplo, a aposentadoria da mulher com menor tempo de serviço e de idade que o homem (arts. 40, III, e 202, I a III).</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6" name="Rectangle 3"/>
          <p:cNvSpPr>
            <a:spLocks noGrp="1" noChangeArrowheads="1"/>
          </p:cNvSpPr>
          <p:nvPr>
            <p:ph idx="1"/>
          </p:nvPr>
        </p:nvSpPr>
        <p:spPr>
          <a:xfrm>
            <a:off x="539750" y="1052513"/>
            <a:ext cx="8229600" cy="5256212"/>
          </a:xfrm>
        </p:spPr>
        <p:txBody>
          <a:bodyPr/>
          <a:lstStyle/>
          <a:p>
            <a:pPr marL="6350" indent="-6350" algn="ctr" eaLnBrk="1" hangingPunct="1">
              <a:lnSpc>
                <a:spcPct val="80000"/>
              </a:lnSpc>
              <a:buFontTx/>
              <a:buNone/>
            </a:pPr>
            <a:r>
              <a:rPr lang="pt-BR" sz="2400" b="1" smtClean="0">
                <a:solidFill>
                  <a:srgbClr val="FFFF00"/>
                </a:solidFill>
                <a:latin typeface="Times New Roman" pitchFamily="18" charset="0"/>
              </a:rPr>
              <a:t>O problema da Liberdade:</a:t>
            </a:r>
            <a:r>
              <a:rPr lang="pt-BR" sz="2400" b="1" smtClean="0">
                <a:latin typeface="Times New Roman" pitchFamily="18" charset="0"/>
              </a:rPr>
              <a:t> </a:t>
            </a:r>
            <a:endParaRPr lang="pt-BR" sz="2400" smtClean="0">
              <a:latin typeface="Times New Roman" pitchFamily="18" charset="0"/>
            </a:endParaRPr>
          </a:p>
          <a:p>
            <a:pPr marL="6350" indent="-6350" algn="ctr" eaLnBrk="1" hangingPunct="1">
              <a:lnSpc>
                <a:spcPct val="80000"/>
              </a:lnSpc>
              <a:buFontTx/>
              <a:buNone/>
            </a:pPr>
            <a:r>
              <a:rPr lang="pt-BR" sz="2400" smtClean="0">
                <a:solidFill>
                  <a:schemeClr val="bg1"/>
                </a:solidFill>
                <a:latin typeface="Times New Roman" pitchFamily="18" charset="0"/>
              </a:rPr>
              <a:t>A liberdade tem um caráter histórico, porque depende do poder do homem sobre a natureza, a sociedade, e sobre si mesmo em cada momento histórico; o conteúdo da liberdade se amplia com a evolução da humanidade; </a:t>
            </a:r>
            <a:r>
              <a:rPr lang="pt-BR" sz="2400" b="1" smtClean="0">
                <a:solidFill>
                  <a:srgbClr val="FFFF99"/>
                </a:solidFill>
                <a:latin typeface="Times New Roman" pitchFamily="18" charset="0"/>
              </a:rPr>
              <a:t>fortalece-se, à medida que a atividade humana se alarga. </a:t>
            </a:r>
          </a:p>
          <a:p>
            <a:pPr marL="6350" indent="-6350" algn="ctr" eaLnBrk="1" hangingPunct="1">
              <a:lnSpc>
                <a:spcPct val="80000"/>
              </a:lnSpc>
              <a:buFontTx/>
              <a:buNone/>
            </a:pPr>
            <a:endParaRPr lang="pt-BR" sz="2400" b="1" smtClean="0">
              <a:solidFill>
                <a:srgbClr val="FFFF99"/>
              </a:solidFill>
              <a:latin typeface="Times New Roman" pitchFamily="18" charset="0"/>
            </a:endParaRPr>
          </a:p>
          <a:p>
            <a:pPr marL="6350" indent="-6350" algn="ctr" eaLnBrk="1" hangingPunct="1">
              <a:lnSpc>
                <a:spcPct val="80000"/>
              </a:lnSpc>
              <a:buFontTx/>
              <a:buNone/>
            </a:pPr>
            <a:r>
              <a:rPr lang="pt-BR" sz="2400" smtClean="0">
                <a:solidFill>
                  <a:schemeClr val="bg1"/>
                </a:solidFill>
                <a:latin typeface="Times New Roman" pitchFamily="18" charset="0"/>
              </a:rPr>
              <a:t>A </a:t>
            </a:r>
            <a:r>
              <a:rPr lang="pt-BR" sz="2400" smtClean="0">
                <a:solidFill>
                  <a:srgbClr val="FFFF99"/>
                </a:solidFill>
                <a:latin typeface="Times New Roman" pitchFamily="18" charset="0"/>
              </a:rPr>
              <a:t>liberdade </a:t>
            </a:r>
            <a:r>
              <a:rPr lang="pt-BR" sz="2400" b="1" smtClean="0">
                <a:solidFill>
                  <a:srgbClr val="FFFF99"/>
                </a:solidFill>
                <a:latin typeface="Times New Roman" pitchFamily="18" charset="0"/>
              </a:rPr>
              <a:t>opõe-se ao autoritarismo</a:t>
            </a:r>
            <a:r>
              <a:rPr lang="pt-BR" sz="2400" b="1" smtClean="0">
                <a:solidFill>
                  <a:schemeClr val="bg1"/>
                </a:solidFill>
                <a:latin typeface="Times New Roman" pitchFamily="18" charset="0"/>
              </a:rPr>
              <a:t>,</a:t>
            </a:r>
            <a:r>
              <a:rPr lang="pt-BR" sz="2400" smtClean="0">
                <a:solidFill>
                  <a:schemeClr val="bg1"/>
                </a:solidFill>
                <a:latin typeface="Times New Roman" pitchFamily="18" charset="0"/>
              </a:rPr>
              <a:t> à deformação da autoridade; não porém, à autoridade legítima; o que é válido afirmar é que a liberdade consiste na ausência de coação anormal, ilegítima e imoral; daí se conclui que toda a lei que limita a liberdade precisa ser lei normal, moral e legítima, no sentido de que seja consentida por aqueles cuja liberdade restringe; como conceito podemos dizer que </a:t>
            </a:r>
            <a:r>
              <a:rPr lang="pt-BR" sz="2400" b="1" i="1" smtClean="0">
                <a:solidFill>
                  <a:srgbClr val="FFFF99"/>
                </a:solidFill>
                <a:latin typeface="Times New Roman" pitchFamily="18" charset="0"/>
              </a:rPr>
              <a:t>liberdade consiste na possibilidade de coordenação consciente dos meios necessários à realização da felicidade pessoal</a:t>
            </a:r>
            <a:r>
              <a:rPr lang="pt-BR" sz="2400" b="1" smtClean="0">
                <a:solidFill>
                  <a:srgbClr val="FFFF99"/>
                </a:solidFill>
                <a:latin typeface="Times New Roman" pitchFamily="18" charset="0"/>
              </a:rPr>
              <a:t>. </a:t>
            </a:r>
          </a:p>
        </p:txBody>
      </p:sp>
      <p:sp>
        <p:nvSpPr>
          <p:cNvPr id="131074" name="Espaço Reservado para Número de Slide 5"/>
          <p:cNvSpPr>
            <a:spLocks noGrp="1"/>
          </p:cNvSpPr>
          <p:nvPr>
            <p:ph type="sldNum" sz="quarter" idx="15"/>
          </p:nvPr>
        </p:nvSpPr>
        <p:spPr>
          <a:xfrm>
            <a:off x="8410575" y="6181531"/>
            <a:ext cx="609600" cy="457200"/>
          </a:xfrm>
          <a:prstGeom prst="rect">
            <a:avLst/>
          </a:prstGeom>
          <a:noFill/>
        </p:spPr>
        <p:txBody>
          <a:bodyPr/>
          <a:lstStyle/>
          <a:p>
            <a:fld id="{22AA159D-FE25-47E9-A33D-74CCFE0C4DDE}" type="slidenum">
              <a:rPr lang="pt-BR" smtClean="0"/>
              <a:pPr/>
              <a:t>21</a:t>
            </a:fld>
            <a:endParaRPr lang="pt-BR" smtClean="0"/>
          </a:p>
        </p:txBody>
      </p:sp>
      <p:sp>
        <p:nvSpPr>
          <p:cNvPr id="131075" name="Rectangle 2"/>
          <p:cNvSpPr>
            <a:spLocks noGrp="1" noChangeArrowheads="1"/>
          </p:cNvSpPr>
          <p:nvPr>
            <p:ph type="title"/>
          </p:nvPr>
        </p:nvSpPr>
        <p:spPr>
          <a:xfrm>
            <a:off x="468313" y="0"/>
            <a:ext cx="8229600" cy="1143000"/>
          </a:xfrm>
        </p:spPr>
        <p:txBody>
          <a:bodyPr/>
          <a:lstStyle/>
          <a:p>
            <a:pPr eaLnBrk="1" hangingPunct="1"/>
            <a:r>
              <a:rPr lang="pt-BR" sz="4800" b="1" smtClean="0">
                <a:solidFill>
                  <a:srgbClr val="FFFF00"/>
                </a:solidFill>
                <a:latin typeface="Times New Roman" pitchFamily="18" charset="0"/>
              </a:rPr>
              <a:t>Direito à Liberdade</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100" name="Rectangle 3"/>
          <p:cNvSpPr>
            <a:spLocks noGrp="1" noChangeArrowheads="1"/>
          </p:cNvSpPr>
          <p:nvPr>
            <p:ph idx="1"/>
          </p:nvPr>
        </p:nvSpPr>
        <p:spPr>
          <a:xfrm>
            <a:off x="457200" y="620713"/>
            <a:ext cx="8229600" cy="5505450"/>
          </a:xfrm>
        </p:spPr>
        <p:txBody>
          <a:bodyPr/>
          <a:lstStyle/>
          <a:p>
            <a:pPr marL="0" indent="0" algn="ctr" eaLnBrk="1" hangingPunct="1">
              <a:lnSpc>
                <a:spcPct val="90000"/>
              </a:lnSpc>
              <a:buFontTx/>
              <a:buNone/>
            </a:pPr>
            <a:r>
              <a:rPr lang="pt-BR" sz="2800" smtClean="0">
                <a:solidFill>
                  <a:schemeClr val="bg1"/>
                </a:solidFill>
                <a:latin typeface="Times New Roman" pitchFamily="18" charset="0"/>
              </a:rPr>
              <a:t>O assinalado o aspecto histórico denota que a  liberdade consiste num processo dinâmico de liberação do homem de vários obstáculos que se antepõem à realização de sua personalidade: obstáculos naturais, econômicos, sociais e políticos; é hoje função do Estado promover a liberação do homem de todos esses obstáculos, e é aqui que a autoridade e liberdade se ligam. </a:t>
            </a:r>
          </a:p>
          <a:p>
            <a:pPr marL="0" indent="0" algn="ctr" eaLnBrk="1" hangingPunct="1">
              <a:lnSpc>
                <a:spcPct val="90000"/>
              </a:lnSpc>
              <a:buFontTx/>
              <a:buNone/>
            </a:pPr>
            <a:endParaRPr lang="pt-BR" sz="2800" smtClean="0">
              <a:solidFill>
                <a:schemeClr val="bg1"/>
              </a:solidFill>
              <a:latin typeface="Times New Roman" pitchFamily="18" charset="0"/>
            </a:endParaRPr>
          </a:p>
          <a:p>
            <a:pPr marL="0" indent="0" algn="ctr" eaLnBrk="1" hangingPunct="1">
              <a:lnSpc>
                <a:spcPct val="90000"/>
              </a:lnSpc>
              <a:buFontTx/>
              <a:buNone/>
            </a:pPr>
            <a:r>
              <a:rPr lang="pt-BR" sz="2800" smtClean="0">
                <a:solidFill>
                  <a:srgbClr val="FFFF00"/>
                </a:solidFill>
                <a:latin typeface="Times New Roman" pitchFamily="18" charset="0"/>
              </a:rPr>
              <a:t>O regime democrático é uma garantia geral da realização dos direitos humanos fundamentais; quanto  mais o processo de democratização avança, mais o homem se vai libertando dos obstáculos que o constrangem, mais liberdade conquista.</a:t>
            </a:r>
          </a:p>
          <a:p>
            <a:pPr marL="0" indent="0" algn="ctr" eaLnBrk="1" hangingPunct="1">
              <a:lnSpc>
                <a:spcPct val="90000"/>
              </a:lnSpc>
              <a:buFontTx/>
              <a:buNone/>
            </a:pPr>
            <a:endParaRPr lang="pt-BR" sz="2800" smtClean="0"/>
          </a:p>
        </p:txBody>
      </p:sp>
      <p:sp>
        <p:nvSpPr>
          <p:cNvPr id="132098" name="Espaço Reservado para Número de Slide 5"/>
          <p:cNvSpPr>
            <a:spLocks noGrp="1"/>
          </p:cNvSpPr>
          <p:nvPr>
            <p:ph type="sldNum" sz="quarter" idx="15"/>
          </p:nvPr>
        </p:nvSpPr>
        <p:spPr>
          <a:xfrm>
            <a:off x="8410575" y="6181531"/>
            <a:ext cx="609600" cy="457200"/>
          </a:xfrm>
          <a:prstGeom prst="rect">
            <a:avLst/>
          </a:prstGeom>
          <a:noFill/>
        </p:spPr>
        <p:txBody>
          <a:bodyPr/>
          <a:lstStyle/>
          <a:p>
            <a:fld id="{996C3733-7E75-422A-BBEC-8ED3DE7C0BFA}" type="slidenum">
              <a:rPr lang="pt-BR" smtClean="0"/>
              <a:pPr/>
              <a:t>22</a:t>
            </a:fld>
            <a:endParaRPr lang="pt-BR" smtClean="0"/>
          </a:p>
        </p:txBody>
      </p:sp>
      <p:sp>
        <p:nvSpPr>
          <p:cNvPr id="132099" name="Rectangle 2"/>
          <p:cNvSpPr>
            <a:spLocks noGrp="1" noChangeArrowheads="1"/>
          </p:cNvSpPr>
          <p:nvPr>
            <p:ph type="title"/>
          </p:nvPr>
        </p:nvSpPr>
        <p:spPr>
          <a:xfrm>
            <a:off x="457200" y="274638"/>
            <a:ext cx="8229600" cy="85725"/>
          </a:xfrm>
        </p:spPr>
        <p:txBody>
          <a:bodyPr>
            <a:normAutofit fontScale="90000"/>
          </a:bodyPr>
          <a:lstStyle/>
          <a:p>
            <a:pPr eaLnBrk="1" hangingPunct="1"/>
            <a:endParaRPr lang="pt-BR" sz="400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4" name="Rectangle 3"/>
          <p:cNvSpPr>
            <a:spLocks noGrp="1" noChangeArrowheads="1"/>
          </p:cNvSpPr>
          <p:nvPr>
            <p:ph idx="1"/>
          </p:nvPr>
        </p:nvSpPr>
        <p:spPr>
          <a:xfrm>
            <a:off x="457200" y="476250"/>
            <a:ext cx="8229600" cy="5649913"/>
          </a:xfrm>
        </p:spPr>
        <p:txBody>
          <a:bodyPr/>
          <a:lstStyle/>
          <a:p>
            <a:pPr marL="15875" indent="-15875" algn="ctr" eaLnBrk="1" hangingPunct="1">
              <a:lnSpc>
                <a:spcPct val="80000"/>
              </a:lnSpc>
              <a:buFontTx/>
              <a:buNone/>
            </a:pPr>
            <a:r>
              <a:rPr lang="pt-BR" sz="2800" b="1" smtClean="0">
                <a:solidFill>
                  <a:srgbClr val="FFFF00"/>
                </a:solidFill>
                <a:latin typeface="Times New Roman" pitchFamily="18" charset="0"/>
              </a:rPr>
              <a:t>Liberdade e Liberdades:</a:t>
            </a:r>
            <a:r>
              <a:rPr lang="pt-BR" sz="2400" b="1" smtClean="0">
                <a:latin typeface="Times New Roman" pitchFamily="18" charset="0"/>
              </a:rPr>
              <a:t> </a:t>
            </a:r>
          </a:p>
          <a:p>
            <a:pPr marL="15875" indent="-15875" algn="ctr" eaLnBrk="1" hangingPunct="1">
              <a:lnSpc>
                <a:spcPct val="80000"/>
              </a:lnSpc>
              <a:buFontTx/>
              <a:buNone/>
            </a:pPr>
            <a:endParaRPr lang="pt-BR" sz="2400" smtClean="0">
              <a:latin typeface="Times New Roman" pitchFamily="18" charset="0"/>
            </a:endParaRPr>
          </a:p>
          <a:p>
            <a:pPr marL="15875" indent="-15875" algn="ctr" eaLnBrk="1" hangingPunct="1">
              <a:lnSpc>
                <a:spcPct val="80000"/>
              </a:lnSpc>
              <a:buFontTx/>
              <a:buNone/>
            </a:pPr>
            <a:r>
              <a:rPr lang="pt-BR" sz="2400" smtClean="0">
                <a:solidFill>
                  <a:schemeClr val="bg1"/>
                </a:solidFill>
                <a:latin typeface="Times New Roman" pitchFamily="18" charset="0"/>
              </a:rPr>
              <a:t>Liberdades,  no plural, são formas de liberdade, que aqui, em função do Direito Constitucional positivo, distingue-se em 5 grupos: </a:t>
            </a:r>
          </a:p>
          <a:p>
            <a:pPr marL="15875" indent="-15875" algn="ctr" eaLnBrk="1" hangingPunct="1">
              <a:lnSpc>
                <a:spcPct val="80000"/>
              </a:lnSpc>
              <a:buFontTx/>
              <a:buNone/>
            </a:pPr>
            <a:endParaRPr lang="pt-BR" sz="2400" smtClean="0">
              <a:solidFill>
                <a:schemeClr val="bg1"/>
              </a:solidFill>
              <a:latin typeface="Times New Roman" pitchFamily="18" charset="0"/>
            </a:endParaRPr>
          </a:p>
          <a:p>
            <a:pPr marL="15875" indent="-15875" algn="ctr" eaLnBrk="1" hangingPunct="1">
              <a:lnSpc>
                <a:spcPct val="80000"/>
              </a:lnSpc>
              <a:buFontTx/>
              <a:buNone/>
            </a:pPr>
            <a:r>
              <a:rPr lang="pt-BR" sz="2400" b="1" smtClean="0">
                <a:solidFill>
                  <a:srgbClr val="FFFF00"/>
                </a:solidFill>
                <a:latin typeface="Times New Roman" pitchFamily="18" charset="0"/>
              </a:rPr>
              <a:t>1) liberdade da pessoa física;</a:t>
            </a:r>
          </a:p>
          <a:p>
            <a:pPr marL="15875" indent="-15875" algn="ctr" eaLnBrk="1" hangingPunct="1">
              <a:lnSpc>
                <a:spcPct val="80000"/>
              </a:lnSpc>
              <a:buFontTx/>
              <a:buNone/>
            </a:pPr>
            <a:r>
              <a:rPr lang="pt-BR" sz="2400" b="1" smtClean="0">
                <a:solidFill>
                  <a:srgbClr val="FFFF00"/>
                </a:solidFill>
                <a:latin typeface="Times New Roman" pitchFamily="18" charset="0"/>
              </a:rPr>
              <a:t> 2) liberdade de pensamento, com todas as suas liberdades; </a:t>
            </a:r>
          </a:p>
          <a:p>
            <a:pPr marL="15875" indent="-15875" algn="ctr" eaLnBrk="1" hangingPunct="1">
              <a:lnSpc>
                <a:spcPct val="80000"/>
              </a:lnSpc>
              <a:buFontTx/>
              <a:buNone/>
            </a:pPr>
            <a:r>
              <a:rPr lang="pt-BR" sz="2400" b="1" smtClean="0">
                <a:solidFill>
                  <a:srgbClr val="FFFF00"/>
                </a:solidFill>
                <a:latin typeface="Times New Roman" pitchFamily="18" charset="0"/>
              </a:rPr>
              <a:t>3) liberdade de expressão coletiva; </a:t>
            </a:r>
          </a:p>
          <a:p>
            <a:pPr marL="15875" indent="-15875" algn="ctr" eaLnBrk="1" hangingPunct="1">
              <a:lnSpc>
                <a:spcPct val="80000"/>
              </a:lnSpc>
              <a:buFontTx/>
              <a:buNone/>
            </a:pPr>
            <a:r>
              <a:rPr lang="pt-BR" sz="2400" b="1" smtClean="0">
                <a:solidFill>
                  <a:srgbClr val="FFFF00"/>
                </a:solidFill>
                <a:latin typeface="Times New Roman" pitchFamily="18" charset="0"/>
              </a:rPr>
              <a:t>4) liberdade de ação profissional; </a:t>
            </a:r>
          </a:p>
          <a:p>
            <a:pPr marL="15875" indent="-15875" algn="ctr" eaLnBrk="1" hangingPunct="1">
              <a:lnSpc>
                <a:spcPct val="80000"/>
              </a:lnSpc>
              <a:buFontTx/>
              <a:buNone/>
            </a:pPr>
            <a:r>
              <a:rPr lang="pt-BR" sz="2400" b="1" smtClean="0">
                <a:solidFill>
                  <a:srgbClr val="FFFF00"/>
                </a:solidFill>
                <a:latin typeface="Times New Roman" pitchFamily="18" charset="0"/>
              </a:rPr>
              <a:t>5) liberdade de conteúdo econômico. </a:t>
            </a:r>
          </a:p>
          <a:p>
            <a:pPr marL="15875" indent="-15875" algn="ctr" eaLnBrk="1" hangingPunct="1">
              <a:lnSpc>
                <a:spcPct val="80000"/>
              </a:lnSpc>
              <a:buFontTx/>
              <a:buNone/>
            </a:pPr>
            <a:endParaRPr lang="pt-BR" sz="2400" b="1" smtClean="0">
              <a:solidFill>
                <a:srgbClr val="FFFF00"/>
              </a:solidFill>
              <a:latin typeface="Times New Roman" pitchFamily="18" charset="0"/>
            </a:endParaRPr>
          </a:p>
          <a:p>
            <a:pPr marL="15875" indent="-15875" algn="ctr" eaLnBrk="1" hangingPunct="1">
              <a:lnSpc>
                <a:spcPct val="80000"/>
              </a:lnSpc>
              <a:buFontTx/>
              <a:buNone/>
            </a:pPr>
            <a:r>
              <a:rPr lang="pt-BR" sz="2400" smtClean="0">
                <a:solidFill>
                  <a:schemeClr val="bg1"/>
                </a:solidFill>
                <a:latin typeface="Times New Roman" pitchFamily="18" charset="0"/>
              </a:rPr>
              <a:t>Cabe considerar aquela que constitui a liberdade-matriz, que é a liberdade de ação em geral, que decorre do art. 5º, II, segundo o qual ninguém será obrigado a fazer ou deixar de fazer alguma coisa senão em virtude de lei.</a:t>
            </a:r>
          </a:p>
          <a:p>
            <a:pPr marL="15875" indent="-15875" algn="ctr" eaLnBrk="1" hangingPunct="1">
              <a:lnSpc>
                <a:spcPct val="80000"/>
              </a:lnSpc>
              <a:buFontTx/>
              <a:buNone/>
            </a:pPr>
            <a:endParaRPr lang="pt-BR" sz="2400" b="1" smtClean="0">
              <a:latin typeface="Times New Roman" pitchFamily="18" charset="0"/>
            </a:endParaRPr>
          </a:p>
        </p:txBody>
      </p:sp>
      <p:sp>
        <p:nvSpPr>
          <p:cNvPr id="133122" name="Espaço Reservado para Número de Slide 5"/>
          <p:cNvSpPr>
            <a:spLocks noGrp="1"/>
          </p:cNvSpPr>
          <p:nvPr>
            <p:ph type="sldNum" sz="quarter" idx="15"/>
          </p:nvPr>
        </p:nvSpPr>
        <p:spPr>
          <a:xfrm>
            <a:off x="8410575" y="6181531"/>
            <a:ext cx="609600" cy="457200"/>
          </a:xfrm>
          <a:prstGeom prst="rect">
            <a:avLst/>
          </a:prstGeom>
          <a:noFill/>
        </p:spPr>
        <p:txBody>
          <a:bodyPr/>
          <a:lstStyle/>
          <a:p>
            <a:fld id="{FEAD793C-25A8-4118-AC7D-C45E8239263C}" type="slidenum">
              <a:rPr lang="pt-BR" smtClean="0"/>
              <a:pPr/>
              <a:t>23</a:t>
            </a:fld>
            <a:endParaRPr lang="pt-BR" smtClean="0"/>
          </a:p>
        </p:txBody>
      </p:sp>
      <p:sp>
        <p:nvSpPr>
          <p:cNvPr id="133123" name="Rectangle 2"/>
          <p:cNvSpPr>
            <a:spLocks noGrp="1" noChangeArrowheads="1"/>
          </p:cNvSpPr>
          <p:nvPr>
            <p:ph type="title"/>
          </p:nvPr>
        </p:nvSpPr>
        <p:spPr>
          <a:xfrm>
            <a:off x="457200" y="274638"/>
            <a:ext cx="8229600" cy="69850"/>
          </a:xfrm>
        </p:spPr>
        <p:txBody>
          <a:bodyPr>
            <a:normAutofit fontScale="90000"/>
          </a:bodyPr>
          <a:lstStyle/>
          <a:p>
            <a:pPr eaLnBrk="1" hangingPunct="1"/>
            <a:endParaRPr lang="pt-BR" sz="400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8" name="Rectangle 3"/>
          <p:cNvSpPr>
            <a:spLocks noGrp="1" noChangeArrowheads="1"/>
          </p:cNvSpPr>
          <p:nvPr>
            <p:ph idx="1"/>
          </p:nvPr>
        </p:nvSpPr>
        <p:spPr>
          <a:xfrm>
            <a:off x="457200" y="188913"/>
            <a:ext cx="8229600" cy="5937250"/>
          </a:xfrm>
        </p:spPr>
        <p:txBody>
          <a:bodyPr anchor="ctr"/>
          <a:lstStyle/>
          <a:p>
            <a:pPr marL="6350" indent="-6350" algn="ctr" eaLnBrk="1" hangingPunct="1">
              <a:lnSpc>
                <a:spcPct val="80000"/>
              </a:lnSpc>
              <a:buFontTx/>
              <a:buNone/>
            </a:pPr>
            <a:r>
              <a:rPr lang="pt-BR" b="1" smtClean="0">
                <a:solidFill>
                  <a:srgbClr val="FFFF00"/>
                </a:solidFill>
                <a:latin typeface="Times New Roman" pitchFamily="18" charset="0"/>
              </a:rPr>
              <a:t>Liberdade da pessoa física:</a:t>
            </a:r>
            <a:r>
              <a:rPr lang="pt-BR" b="1" smtClean="0">
                <a:latin typeface="Times New Roman" pitchFamily="18" charset="0"/>
              </a:rPr>
              <a:t> </a:t>
            </a:r>
            <a:endParaRPr lang="pt-BR" smtClean="0">
              <a:latin typeface="Times New Roman" pitchFamily="18" charset="0"/>
            </a:endParaRPr>
          </a:p>
          <a:p>
            <a:pPr marL="6350" indent="-6350" algn="ctr" eaLnBrk="1" hangingPunct="1">
              <a:lnSpc>
                <a:spcPct val="80000"/>
              </a:lnSpc>
              <a:buFontTx/>
              <a:buNone/>
            </a:pPr>
            <a:r>
              <a:rPr lang="pt-BR" smtClean="0">
                <a:solidFill>
                  <a:schemeClr val="bg1"/>
                </a:solidFill>
                <a:latin typeface="Times New Roman" pitchFamily="18" charset="0"/>
              </a:rPr>
              <a:t>É a possibilidade jurídica que se reconhece a todas as pessoas de serem senhoras de sua própria vontade e de  locomoverem-se desembaraçadamente dentro do território nacional; para nós as formas de expressão dessa liberdade se revelam apenas na liberdade de locomoção e na liberdade de circulação; mencionando também o problema da segurança, não como forma dessa liberdade em si, mas como forma de garantir a efetividade destas.</a:t>
            </a:r>
            <a:endParaRPr lang="pt-BR" b="1" smtClean="0">
              <a:solidFill>
                <a:schemeClr val="bg1"/>
              </a:solidFill>
              <a:latin typeface="Times New Roman" pitchFamily="18" charset="0"/>
            </a:endParaRPr>
          </a:p>
        </p:txBody>
      </p:sp>
      <p:sp>
        <p:nvSpPr>
          <p:cNvPr id="134146" name="Espaço Reservado para Número de Slide 5"/>
          <p:cNvSpPr>
            <a:spLocks noGrp="1"/>
          </p:cNvSpPr>
          <p:nvPr>
            <p:ph type="sldNum" sz="quarter" idx="15"/>
          </p:nvPr>
        </p:nvSpPr>
        <p:spPr>
          <a:xfrm>
            <a:off x="8410575" y="6181531"/>
            <a:ext cx="609600" cy="457200"/>
          </a:xfrm>
          <a:prstGeom prst="rect">
            <a:avLst/>
          </a:prstGeom>
          <a:noFill/>
        </p:spPr>
        <p:txBody>
          <a:bodyPr/>
          <a:lstStyle/>
          <a:p>
            <a:fld id="{AEEA2E05-769B-4C46-B5E1-02C82C360719}" type="slidenum">
              <a:rPr lang="pt-BR" smtClean="0"/>
              <a:pPr/>
              <a:t>24</a:t>
            </a:fld>
            <a:endParaRPr lang="pt-BR" smtClean="0"/>
          </a:p>
        </p:txBody>
      </p:sp>
      <p:sp>
        <p:nvSpPr>
          <p:cNvPr id="134147" name="Rectangle 2"/>
          <p:cNvSpPr>
            <a:spLocks noGrp="1" noChangeArrowheads="1"/>
          </p:cNvSpPr>
          <p:nvPr>
            <p:ph type="title"/>
          </p:nvPr>
        </p:nvSpPr>
        <p:spPr>
          <a:xfrm flipV="1">
            <a:off x="457200" y="0"/>
            <a:ext cx="8229600" cy="274638"/>
          </a:xfrm>
        </p:spPr>
        <p:txBody>
          <a:bodyPr>
            <a:normAutofit fontScale="90000"/>
          </a:bodyPr>
          <a:lstStyle/>
          <a:p>
            <a:pPr eaLnBrk="1" hangingPunct="1"/>
            <a:endParaRPr lang="pt-BR" sz="400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2" name="Rectangle 3"/>
          <p:cNvSpPr>
            <a:spLocks noGrp="1" noChangeArrowheads="1"/>
          </p:cNvSpPr>
          <p:nvPr>
            <p:ph idx="1"/>
          </p:nvPr>
        </p:nvSpPr>
        <p:spPr>
          <a:xfrm>
            <a:off x="457200" y="981075"/>
            <a:ext cx="8229600" cy="5145088"/>
          </a:xfrm>
        </p:spPr>
        <p:txBody>
          <a:bodyPr/>
          <a:lstStyle/>
          <a:p>
            <a:pPr marL="0" indent="0" algn="ctr" eaLnBrk="1" hangingPunct="1">
              <a:lnSpc>
                <a:spcPct val="90000"/>
              </a:lnSpc>
              <a:buFontTx/>
              <a:buNone/>
            </a:pPr>
            <a:r>
              <a:rPr lang="pt-BR" smtClean="0">
                <a:solidFill>
                  <a:schemeClr val="bg1"/>
                </a:solidFill>
                <a:latin typeface="Times New Roman" pitchFamily="18" charset="0"/>
              </a:rPr>
              <a:t>É o direito de exprimir, por qualquer forma, o que se pense em ciência, religião, arte, ou o que for; trata-se de liberdade de conteúdo intelectual e supõe contato com seus semelhantes; inclui as liberdades de opinião, de comunicação, de informação, religiosa, de expressão intelectual, artística e científica e direitos conexos, de expressão cultural e de transmissão e recepção do conhecimento. Entretanto, a CF veda o anonimato e assim a pessoa tem que assumir a responsabilidade do que será exteriorizado.</a:t>
            </a:r>
            <a:endParaRPr lang="pt-BR" b="1" smtClean="0">
              <a:solidFill>
                <a:schemeClr val="bg1"/>
              </a:solidFill>
              <a:latin typeface="Times New Roman" pitchFamily="18" charset="0"/>
            </a:endParaRPr>
          </a:p>
        </p:txBody>
      </p:sp>
      <p:sp>
        <p:nvSpPr>
          <p:cNvPr id="135170" name="Espaço Reservado para Número de Slide 5"/>
          <p:cNvSpPr>
            <a:spLocks noGrp="1"/>
          </p:cNvSpPr>
          <p:nvPr>
            <p:ph type="sldNum" sz="quarter" idx="15"/>
          </p:nvPr>
        </p:nvSpPr>
        <p:spPr>
          <a:xfrm>
            <a:off x="8410575" y="6181531"/>
            <a:ext cx="609600" cy="457200"/>
          </a:xfrm>
          <a:prstGeom prst="rect">
            <a:avLst/>
          </a:prstGeom>
          <a:noFill/>
        </p:spPr>
        <p:txBody>
          <a:bodyPr/>
          <a:lstStyle/>
          <a:p>
            <a:fld id="{D45BF98C-B68E-48D8-91E1-2EBAE7F06E1E}" type="slidenum">
              <a:rPr lang="pt-BR" smtClean="0"/>
              <a:pPr/>
              <a:t>25</a:t>
            </a:fld>
            <a:endParaRPr lang="pt-BR" smtClean="0"/>
          </a:p>
        </p:txBody>
      </p:sp>
      <p:sp>
        <p:nvSpPr>
          <p:cNvPr id="135171" name="Rectangle 2"/>
          <p:cNvSpPr>
            <a:spLocks noGrp="1" noChangeArrowheads="1"/>
          </p:cNvSpPr>
          <p:nvPr>
            <p:ph type="title"/>
          </p:nvPr>
        </p:nvSpPr>
        <p:spPr>
          <a:xfrm>
            <a:off x="468313" y="188913"/>
            <a:ext cx="8229600" cy="936625"/>
          </a:xfrm>
        </p:spPr>
        <p:txBody>
          <a:bodyPr>
            <a:normAutofit fontScale="90000"/>
          </a:bodyPr>
          <a:lstStyle/>
          <a:p>
            <a:pPr algn="ctr" eaLnBrk="1" hangingPunct="1"/>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Liberdade de Pensamento:</a:t>
            </a:r>
            <a:r>
              <a:rPr lang="pt-BR" sz="4000" b="1" dirty="0" smtClean="0">
                <a:solidFill>
                  <a:srgbClr val="FFFF00"/>
                </a:solidFill>
                <a:latin typeface="Times New Roman" pitchFamily="18" charset="0"/>
              </a:rPr>
              <a:t> </a:t>
            </a:r>
            <a:r>
              <a:rPr lang="pt-BR" sz="4000" dirty="0" smtClean="0">
                <a:solidFill>
                  <a:srgbClr val="FFFF00"/>
                </a:solidFill>
                <a:latin typeface="Times New Roman" pitchFamily="18" charset="0"/>
              </a:rPr>
              <a:t/>
            </a:r>
            <a:br>
              <a:rPr lang="pt-BR" sz="4000" dirty="0" smtClean="0">
                <a:solidFill>
                  <a:srgbClr val="FFFF00"/>
                </a:solidFill>
                <a:latin typeface="Times New Roman" pitchFamily="18" charset="0"/>
              </a:rPr>
            </a:br>
            <a:endParaRPr lang="pt-BR" sz="4000" dirty="0" smtClean="0">
              <a:solidFill>
                <a:srgbClr val="FFFF00"/>
              </a:solidFill>
              <a:latin typeface="Times New Roman"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6" name="Rectangle 3"/>
          <p:cNvSpPr>
            <a:spLocks noGrp="1" noChangeArrowheads="1"/>
          </p:cNvSpPr>
          <p:nvPr>
            <p:ph idx="1"/>
          </p:nvPr>
        </p:nvSpPr>
        <p:spPr>
          <a:xfrm>
            <a:off x="457200" y="1268413"/>
            <a:ext cx="8229600" cy="5329237"/>
          </a:xfrm>
        </p:spPr>
        <p:txBody>
          <a:bodyPr/>
          <a:lstStyle/>
          <a:p>
            <a:pPr marL="0" indent="0" algn="ctr" eaLnBrk="1" hangingPunct="1">
              <a:buFontTx/>
              <a:buNone/>
            </a:pPr>
            <a:r>
              <a:rPr lang="pt-BR" sz="3000" dirty="0" smtClean="0">
                <a:solidFill>
                  <a:schemeClr val="bg1"/>
                </a:solidFill>
                <a:latin typeface="Times New Roman" pitchFamily="18" charset="0"/>
              </a:rPr>
              <a:t>O pensamento em si, é absolutamente livre. Ninguém possui condições de controlá-lo, de conhecer o que, de certo ou errado, passa pela mente de um ser humano. O pensamento pertence ao próprio indivíduo, é uma questão de foro íntimo.</a:t>
            </a:r>
          </a:p>
          <a:p>
            <a:pPr marL="0" indent="0" algn="ctr" eaLnBrk="1" hangingPunct="1">
              <a:buFontTx/>
              <a:buNone/>
            </a:pPr>
            <a:r>
              <a:rPr lang="pt-BR" sz="3000" dirty="0" smtClean="0">
                <a:solidFill>
                  <a:schemeClr val="bg1"/>
                </a:solidFill>
                <a:latin typeface="Times New Roman" pitchFamily="18" charset="0"/>
              </a:rPr>
              <a:t>A tutela constitucional surge no momento em que ele é exteriorizado com a sua manifestação. Se o pensamento, em si, é absolutamente livre, sua manifestação já não pode ser feita de maneira forma descontrolada, pois o abuso desse direito é passível de punição. Art. 5º, IV.</a:t>
            </a:r>
          </a:p>
        </p:txBody>
      </p:sp>
      <p:sp>
        <p:nvSpPr>
          <p:cNvPr id="136194" name="Espaço Reservado para Número de Slide 5"/>
          <p:cNvSpPr>
            <a:spLocks noGrp="1"/>
          </p:cNvSpPr>
          <p:nvPr>
            <p:ph type="sldNum" sz="quarter" idx="15"/>
          </p:nvPr>
        </p:nvSpPr>
        <p:spPr>
          <a:xfrm>
            <a:off x="8410575" y="6181531"/>
            <a:ext cx="609600" cy="457200"/>
          </a:xfrm>
          <a:prstGeom prst="rect">
            <a:avLst/>
          </a:prstGeom>
          <a:noFill/>
        </p:spPr>
        <p:txBody>
          <a:bodyPr/>
          <a:lstStyle/>
          <a:p>
            <a:fld id="{2114C311-EFCE-45F1-B18B-F0DF9D252BF6}" type="slidenum">
              <a:rPr lang="pt-BR" smtClean="0"/>
              <a:pPr/>
              <a:t>26</a:t>
            </a:fld>
            <a:endParaRPr lang="pt-BR" smtClean="0"/>
          </a:p>
        </p:txBody>
      </p:sp>
      <p:sp>
        <p:nvSpPr>
          <p:cNvPr id="136195" name="Rectangle 2"/>
          <p:cNvSpPr>
            <a:spLocks noGrp="1" noChangeArrowheads="1"/>
          </p:cNvSpPr>
          <p:nvPr>
            <p:ph type="title"/>
          </p:nvPr>
        </p:nvSpPr>
        <p:spPr>
          <a:xfrm>
            <a:off x="395288" y="0"/>
            <a:ext cx="8229600" cy="1143000"/>
          </a:xfrm>
        </p:spPr>
        <p:txBody>
          <a:bodyPr>
            <a:normAutofit fontScale="90000"/>
          </a:bodyPr>
          <a:lstStyle/>
          <a:p>
            <a:pPr algn="ctr" eaLnBrk="1" hangingPunct="1"/>
            <a:r>
              <a:rPr lang="pt-BR" sz="4000" b="1" dirty="0" smtClean="0">
                <a:solidFill>
                  <a:srgbClr val="FFFF00"/>
                </a:solidFill>
                <a:latin typeface="Times New Roman" pitchFamily="18" charset="0"/>
              </a:rPr>
              <a:t>Em que consiste a liberdade de pensamento?</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20" name="Rectangle 3"/>
          <p:cNvSpPr>
            <a:spLocks noGrp="1" noChangeArrowheads="1"/>
          </p:cNvSpPr>
          <p:nvPr>
            <p:ph idx="1"/>
          </p:nvPr>
        </p:nvSpPr>
        <p:spPr>
          <a:xfrm>
            <a:off x="457200" y="1341438"/>
            <a:ext cx="8229600" cy="5183187"/>
          </a:xfrm>
        </p:spPr>
        <p:txBody>
          <a:bodyPr/>
          <a:lstStyle/>
          <a:p>
            <a:pPr marL="0" indent="0" algn="ctr" eaLnBrk="1" hangingPunct="1">
              <a:buFontTx/>
              <a:buNone/>
            </a:pPr>
            <a:r>
              <a:rPr lang="pt-BR" smtClean="0">
                <a:solidFill>
                  <a:schemeClr val="bg1"/>
                </a:solidFill>
                <a:latin typeface="Times New Roman" pitchFamily="18" charset="0"/>
              </a:rPr>
              <a:t>Se a CF assegura a liberdade de manifestação de pensamento, as pessoas são obrigadas a assumir a responsabilidade do que exteriorizam. Ninguém pode fugir a responsabilidade do pensamento exteriorizado, escondendo-se sob a forma de anonimato.</a:t>
            </a:r>
          </a:p>
          <a:p>
            <a:pPr marL="0" indent="0" algn="ctr" eaLnBrk="1" hangingPunct="1">
              <a:buFontTx/>
              <a:buNone/>
            </a:pPr>
            <a:r>
              <a:rPr lang="pt-BR" smtClean="0">
                <a:solidFill>
                  <a:schemeClr val="bg1"/>
                </a:solidFill>
                <a:latin typeface="Times New Roman" pitchFamily="18" charset="0"/>
              </a:rPr>
              <a:t> O direito de manifestação de pensamento deve ser exercido de maneira responsável. Não se tolera o exercício abusivo desse direito em detrimento da honra das demais pessoas. </a:t>
            </a:r>
          </a:p>
        </p:txBody>
      </p:sp>
      <p:sp>
        <p:nvSpPr>
          <p:cNvPr id="137218" name="Espaço Reservado para Número de Slide 5"/>
          <p:cNvSpPr>
            <a:spLocks noGrp="1"/>
          </p:cNvSpPr>
          <p:nvPr>
            <p:ph type="sldNum" sz="quarter" idx="15"/>
          </p:nvPr>
        </p:nvSpPr>
        <p:spPr>
          <a:xfrm>
            <a:off x="8410575" y="6181531"/>
            <a:ext cx="609600" cy="457200"/>
          </a:xfrm>
          <a:prstGeom prst="rect">
            <a:avLst/>
          </a:prstGeom>
          <a:noFill/>
        </p:spPr>
        <p:txBody>
          <a:bodyPr/>
          <a:lstStyle/>
          <a:p>
            <a:fld id="{E2535E55-91BA-4677-BE7A-F2608912F4CA}" type="slidenum">
              <a:rPr lang="pt-BR" smtClean="0"/>
              <a:pPr/>
              <a:t>27</a:t>
            </a:fld>
            <a:endParaRPr lang="pt-BR" smtClean="0"/>
          </a:p>
        </p:txBody>
      </p:sp>
      <p:sp>
        <p:nvSpPr>
          <p:cNvPr id="137219" name="Rectangle 2"/>
          <p:cNvSpPr>
            <a:spLocks noGrp="1" noChangeArrowheads="1"/>
          </p:cNvSpPr>
          <p:nvPr>
            <p:ph type="title"/>
          </p:nvPr>
        </p:nvSpPr>
        <p:spPr>
          <a:xfrm>
            <a:off x="468313" y="0"/>
            <a:ext cx="8229600" cy="1143000"/>
          </a:xfrm>
        </p:spPr>
        <p:txBody>
          <a:bodyPr/>
          <a:lstStyle/>
          <a:p>
            <a:pPr eaLnBrk="1" hangingPunct="1"/>
            <a:r>
              <a:rPr lang="pt-BR" sz="4000" b="1" smtClean="0">
                <a:solidFill>
                  <a:srgbClr val="FFFF00"/>
                </a:solidFill>
                <a:latin typeface="Times New Roman" pitchFamily="18" charset="0"/>
              </a:rPr>
              <a:t>Como se dá a vedação do anonimato?</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4" name="Rectangle 3"/>
          <p:cNvSpPr>
            <a:spLocks noGrp="1" noChangeArrowheads="1"/>
          </p:cNvSpPr>
          <p:nvPr>
            <p:ph idx="1"/>
          </p:nvPr>
        </p:nvSpPr>
        <p:spPr>
          <a:xfrm>
            <a:off x="457200" y="1052513"/>
            <a:ext cx="8229600" cy="5073650"/>
          </a:xfrm>
        </p:spPr>
        <p:txBody>
          <a:bodyPr/>
          <a:lstStyle/>
          <a:p>
            <a:pPr marL="0" indent="0" algn="ctr" eaLnBrk="1" hangingPunct="1">
              <a:buFontTx/>
              <a:buNone/>
            </a:pPr>
            <a:r>
              <a:rPr lang="pt-BR" sz="3600" smtClean="0">
                <a:solidFill>
                  <a:schemeClr val="bg1"/>
                </a:solidFill>
                <a:latin typeface="Times New Roman" pitchFamily="18" charset="0"/>
              </a:rPr>
              <a:t>É o direito assegurado pelo art. 5º, V, da CF, segundo o qual à pessoa ofendida pela imprensa em virtude de matéria jornalística inverídica ou errônea, caberá o exercício de um direito de defesa na mesma proporção ao agravo que lhe foi dirigido, havendo, ainda, a possibilidade de se pleitear indenização pelos danos materiais, morais, ou à imagem, eventualmente sofridos.</a:t>
            </a:r>
          </a:p>
        </p:txBody>
      </p:sp>
      <p:sp>
        <p:nvSpPr>
          <p:cNvPr id="138242" name="Espaço Reservado para Número de Slide 5"/>
          <p:cNvSpPr>
            <a:spLocks noGrp="1"/>
          </p:cNvSpPr>
          <p:nvPr>
            <p:ph type="sldNum" sz="quarter" idx="15"/>
          </p:nvPr>
        </p:nvSpPr>
        <p:spPr>
          <a:xfrm>
            <a:off x="8410575" y="6181531"/>
            <a:ext cx="609600" cy="457200"/>
          </a:xfrm>
          <a:prstGeom prst="rect">
            <a:avLst/>
          </a:prstGeom>
          <a:noFill/>
        </p:spPr>
        <p:txBody>
          <a:bodyPr/>
          <a:lstStyle/>
          <a:p>
            <a:fld id="{9267E844-89C8-48A4-A78C-A6A8F161CF1A}" type="slidenum">
              <a:rPr lang="pt-BR" smtClean="0"/>
              <a:pPr/>
              <a:t>28</a:t>
            </a:fld>
            <a:endParaRPr lang="pt-BR" smtClean="0"/>
          </a:p>
        </p:txBody>
      </p:sp>
      <p:sp>
        <p:nvSpPr>
          <p:cNvPr id="138243" name="Rectangle 2"/>
          <p:cNvSpPr>
            <a:spLocks noGrp="1" noChangeArrowheads="1"/>
          </p:cNvSpPr>
          <p:nvPr>
            <p:ph type="title"/>
          </p:nvPr>
        </p:nvSpPr>
        <p:spPr>
          <a:xfrm>
            <a:off x="468313" y="0"/>
            <a:ext cx="8229600" cy="1143000"/>
          </a:xfrm>
        </p:spPr>
        <p:txBody>
          <a:bodyPr/>
          <a:lstStyle/>
          <a:p>
            <a:pPr eaLnBrk="1" hangingPunct="1"/>
            <a:r>
              <a:rPr lang="pt-BR" smtClean="0">
                <a:solidFill>
                  <a:srgbClr val="FFFF00"/>
                </a:solidFill>
                <a:latin typeface="Times New Roman" pitchFamily="18" charset="0"/>
              </a:rPr>
              <a:t>O que é direito de resposta?</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Espaço Reservado para Número de Slide 6"/>
          <p:cNvSpPr>
            <a:spLocks noGrp="1"/>
          </p:cNvSpPr>
          <p:nvPr>
            <p:ph type="sldNum" sz="quarter" idx="12"/>
          </p:nvPr>
        </p:nvSpPr>
        <p:spPr>
          <a:noFill/>
        </p:spPr>
        <p:txBody>
          <a:bodyPr/>
          <a:lstStyle/>
          <a:p>
            <a:fld id="{D83F4C0B-76AF-4259-B63A-035C98880ECD}" type="slidenum">
              <a:rPr lang="pt-BR" smtClean="0"/>
              <a:pPr/>
              <a:t>29</a:t>
            </a:fld>
            <a:endParaRPr lang="pt-BR" smtClean="0"/>
          </a:p>
        </p:txBody>
      </p:sp>
      <p:sp>
        <p:nvSpPr>
          <p:cNvPr id="139267" name="Rectangle 2"/>
          <p:cNvSpPr>
            <a:spLocks noGrp="1" noChangeArrowheads="1"/>
          </p:cNvSpPr>
          <p:nvPr>
            <p:ph type="title"/>
          </p:nvPr>
        </p:nvSpPr>
        <p:spPr/>
        <p:txBody>
          <a:bodyPr>
            <a:normAutofit fontScale="90000"/>
          </a:bodyPr>
          <a:lstStyle/>
          <a:p>
            <a:pPr eaLnBrk="1" hangingPunct="1"/>
            <a:r>
              <a:rPr lang="pt-BR" sz="4000" b="1" smtClean="0">
                <a:solidFill>
                  <a:srgbClr val="FFFF00"/>
                </a:solidFill>
                <a:latin typeface="Times New Roman" pitchFamily="18" charset="0"/>
              </a:rPr>
              <a:t>Como podem ser classificadas as liberdades de pensamentos?</a:t>
            </a:r>
          </a:p>
        </p:txBody>
      </p:sp>
      <p:sp>
        <p:nvSpPr>
          <p:cNvPr id="139268" name="Rectangle 48"/>
          <p:cNvSpPr>
            <a:spLocks noGrp="1" noChangeArrowheads="1"/>
          </p:cNvSpPr>
          <p:nvPr>
            <p:ph sz="half" idx="1"/>
          </p:nvPr>
        </p:nvSpPr>
        <p:spPr>
          <a:xfrm>
            <a:off x="179388" y="1600200"/>
            <a:ext cx="4316412" cy="4525963"/>
          </a:xfrm>
        </p:spPr>
        <p:txBody>
          <a:bodyPr/>
          <a:lstStyle/>
          <a:p>
            <a:pPr marL="0" indent="0" algn="ctr" eaLnBrk="1" hangingPunct="1">
              <a:buFontTx/>
              <a:buNone/>
              <a:tabLst>
                <a:tab pos="0" algn="l"/>
              </a:tabLst>
            </a:pPr>
            <a:r>
              <a:rPr lang="pt-BR" sz="2400" b="1" smtClean="0">
                <a:solidFill>
                  <a:srgbClr val="FFFF99"/>
                </a:solidFill>
                <a:latin typeface="Times New Roman" pitchFamily="18" charset="0"/>
              </a:rPr>
              <a:t>Liberdade de consciência </a:t>
            </a:r>
          </a:p>
          <a:p>
            <a:pPr marL="0" indent="0" algn="ctr" eaLnBrk="1" hangingPunct="1">
              <a:buFontTx/>
              <a:buNone/>
              <a:tabLst>
                <a:tab pos="0" algn="l"/>
              </a:tabLst>
            </a:pPr>
            <a:r>
              <a:rPr lang="pt-BR" sz="2400" b="1" smtClean="0">
                <a:solidFill>
                  <a:srgbClr val="FFFF99"/>
                </a:solidFill>
                <a:latin typeface="Times New Roman" pitchFamily="18" charset="0"/>
              </a:rPr>
              <a:t>(foro íntimo, indevassável, absoluto, não está sujeita a qualquer forma de controle pelo Estado)</a:t>
            </a:r>
          </a:p>
          <a:p>
            <a:pPr marL="0" indent="0" algn="ctr" eaLnBrk="1" hangingPunct="1">
              <a:buFontTx/>
              <a:buNone/>
              <a:tabLst>
                <a:tab pos="0" algn="l"/>
              </a:tabLst>
            </a:pPr>
            <a:endParaRPr lang="pt-BR" sz="2400" b="1" smtClean="0">
              <a:solidFill>
                <a:srgbClr val="FFFF99"/>
              </a:solidFill>
              <a:latin typeface="Times New Roman" pitchFamily="18" charset="0"/>
            </a:endParaRPr>
          </a:p>
          <a:p>
            <a:pPr marL="0" indent="0" algn="ctr" eaLnBrk="1" hangingPunct="1">
              <a:buFont typeface="Wingdings" pitchFamily="2" charset="2"/>
              <a:buChar char="ü"/>
              <a:tabLst>
                <a:tab pos="0" algn="l"/>
              </a:tabLst>
            </a:pPr>
            <a:r>
              <a:rPr lang="pt-BR" smtClean="0">
                <a:solidFill>
                  <a:schemeClr val="bg1"/>
                </a:solidFill>
                <a:latin typeface="Times New Roman" pitchFamily="18" charset="0"/>
              </a:rPr>
              <a:t>Liberdade de crença;</a:t>
            </a:r>
          </a:p>
          <a:p>
            <a:pPr marL="0" indent="0" algn="ctr" eaLnBrk="1" hangingPunct="1">
              <a:buFont typeface="Wingdings" pitchFamily="2" charset="2"/>
              <a:buChar char="ü"/>
              <a:tabLst>
                <a:tab pos="0" algn="l"/>
              </a:tabLst>
            </a:pPr>
            <a:endParaRPr lang="pt-BR" smtClean="0">
              <a:solidFill>
                <a:schemeClr val="bg1"/>
              </a:solidFill>
              <a:latin typeface="Times New Roman" pitchFamily="18" charset="0"/>
            </a:endParaRPr>
          </a:p>
          <a:p>
            <a:pPr marL="0" indent="0" algn="ctr" eaLnBrk="1" hangingPunct="1">
              <a:buFont typeface="Wingdings" pitchFamily="2" charset="2"/>
              <a:buChar char="ü"/>
              <a:tabLst>
                <a:tab pos="0" algn="l"/>
              </a:tabLst>
            </a:pPr>
            <a:r>
              <a:rPr lang="pt-BR" smtClean="0">
                <a:solidFill>
                  <a:schemeClr val="bg1"/>
                </a:solidFill>
                <a:latin typeface="Times New Roman" pitchFamily="18" charset="0"/>
              </a:rPr>
              <a:t>Liberdade de consciência.</a:t>
            </a:r>
          </a:p>
        </p:txBody>
      </p:sp>
      <p:sp>
        <p:nvSpPr>
          <p:cNvPr id="139269" name="Rectangle 49"/>
          <p:cNvSpPr>
            <a:spLocks noGrp="1" noChangeArrowheads="1"/>
          </p:cNvSpPr>
          <p:nvPr>
            <p:ph sz="half" idx="2"/>
          </p:nvPr>
        </p:nvSpPr>
        <p:spPr>
          <a:xfrm>
            <a:off x="4648200" y="1600200"/>
            <a:ext cx="4171950" cy="4525963"/>
          </a:xfrm>
        </p:spPr>
        <p:txBody>
          <a:bodyPr/>
          <a:lstStyle/>
          <a:p>
            <a:pPr marL="0" indent="0" algn="ctr" eaLnBrk="1" hangingPunct="1">
              <a:buFontTx/>
              <a:buNone/>
            </a:pPr>
            <a:r>
              <a:rPr lang="pt-BR" b="1" smtClean="0">
                <a:solidFill>
                  <a:srgbClr val="FFFF99"/>
                </a:solidFill>
                <a:latin typeface="Times New Roman" pitchFamily="18" charset="0"/>
              </a:rPr>
              <a:t>Liberdade de exteriorização do pensamento</a:t>
            </a:r>
          </a:p>
          <a:p>
            <a:pPr marL="0" indent="0" algn="ctr" eaLnBrk="1" hangingPunct="1">
              <a:buFont typeface="Wingdings" pitchFamily="2" charset="2"/>
              <a:buChar char="ü"/>
            </a:pPr>
            <a:r>
              <a:rPr lang="pt-BR" smtClean="0">
                <a:solidFill>
                  <a:schemeClr val="bg1"/>
                </a:solidFill>
                <a:latin typeface="Times New Roman" pitchFamily="18" charset="0"/>
              </a:rPr>
              <a:t>Liberdade de culto;</a:t>
            </a:r>
          </a:p>
          <a:p>
            <a:pPr marL="0" indent="0" algn="ctr" eaLnBrk="1" hangingPunct="1">
              <a:buFont typeface="Wingdings" pitchFamily="2" charset="2"/>
              <a:buChar char="ü"/>
            </a:pPr>
            <a:r>
              <a:rPr lang="pt-BR" smtClean="0">
                <a:solidFill>
                  <a:schemeClr val="bg1"/>
                </a:solidFill>
                <a:latin typeface="Times New Roman" pitchFamily="18" charset="0"/>
              </a:rPr>
              <a:t>Liberdade de informação jornalística;</a:t>
            </a:r>
          </a:p>
          <a:p>
            <a:pPr marL="0" indent="0" algn="ctr" eaLnBrk="1" hangingPunct="1">
              <a:buFont typeface="Wingdings" pitchFamily="2" charset="2"/>
              <a:buChar char="ü"/>
            </a:pPr>
            <a:r>
              <a:rPr lang="pt-BR" smtClean="0">
                <a:solidFill>
                  <a:schemeClr val="bg1"/>
                </a:solidFill>
                <a:latin typeface="Times New Roman" pitchFamily="18" charset="0"/>
              </a:rPr>
              <a:t>Liberdade de cátedra;</a:t>
            </a:r>
          </a:p>
          <a:p>
            <a:pPr marL="0" indent="0" algn="ctr" eaLnBrk="1" hangingPunct="1">
              <a:buFont typeface="Wingdings" pitchFamily="2" charset="2"/>
              <a:buChar char="ü"/>
            </a:pPr>
            <a:r>
              <a:rPr lang="pt-BR" smtClean="0">
                <a:solidFill>
                  <a:schemeClr val="bg1"/>
                </a:solidFill>
                <a:latin typeface="Times New Roman" pitchFamily="18" charset="0"/>
              </a:rPr>
              <a:t>Liberdade científica;</a:t>
            </a:r>
          </a:p>
          <a:p>
            <a:pPr marL="0" indent="0" algn="ctr" eaLnBrk="1" hangingPunct="1">
              <a:buFont typeface="Wingdings" pitchFamily="2" charset="2"/>
              <a:buChar char="ü"/>
            </a:pPr>
            <a:r>
              <a:rPr lang="pt-BR" smtClean="0">
                <a:solidFill>
                  <a:schemeClr val="bg1"/>
                </a:solidFill>
                <a:latin typeface="Times New Roman" pitchFamily="18" charset="0"/>
              </a:rPr>
              <a:t>Liberdade artística.</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4" name="Rectangle 3"/>
          <p:cNvSpPr>
            <a:spLocks noGrp="1" noChangeArrowheads="1"/>
          </p:cNvSpPr>
          <p:nvPr>
            <p:ph idx="1"/>
          </p:nvPr>
        </p:nvSpPr>
        <p:spPr/>
        <p:txBody>
          <a:bodyPr/>
          <a:lstStyle/>
          <a:p>
            <a:pPr marL="0" indent="0" algn="just" eaLnBrk="1" hangingPunct="1">
              <a:buFontTx/>
              <a:buNone/>
            </a:pPr>
            <a:r>
              <a:rPr lang="pt-BR" sz="4000" smtClean="0">
                <a:solidFill>
                  <a:srgbClr val="FFFF00"/>
                </a:solidFill>
                <a:latin typeface="Times New Roman" pitchFamily="18" charset="0"/>
              </a:rPr>
              <a:t>Art. 5º Todos são iguais perante a lei, sem distinção de qualquer natureza, garantindo-se aos brasileiros e aos estrangeiros residentes no País a inviolabilidade do direito à vida, à liberdade, à igualdade, à segurança e à propriedade, nos termos seguintes:</a:t>
            </a:r>
          </a:p>
        </p:txBody>
      </p:sp>
      <p:sp>
        <p:nvSpPr>
          <p:cNvPr id="112642" name="Espaço Reservado para Número de Slide 5"/>
          <p:cNvSpPr>
            <a:spLocks noGrp="1"/>
          </p:cNvSpPr>
          <p:nvPr>
            <p:ph type="sldNum" sz="quarter" idx="15"/>
          </p:nvPr>
        </p:nvSpPr>
        <p:spPr>
          <a:xfrm>
            <a:off x="8410575" y="6181531"/>
            <a:ext cx="609600" cy="457200"/>
          </a:xfrm>
          <a:prstGeom prst="rect">
            <a:avLst/>
          </a:prstGeom>
          <a:noFill/>
        </p:spPr>
        <p:txBody>
          <a:bodyPr/>
          <a:lstStyle/>
          <a:p>
            <a:fld id="{2F07FD8B-91E3-46F9-AB6D-F45DE5A7685C}" type="slidenum">
              <a:rPr lang="pt-BR" smtClean="0"/>
              <a:pPr/>
              <a:t>3</a:t>
            </a:fld>
            <a:endParaRPr lang="pt-BR" smtClean="0"/>
          </a:p>
        </p:txBody>
      </p:sp>
      <p:sp>
        <p:nvSpPr>
          <p:cNvPr id="112643" name="Rectangle 2"/>
          <p:cNvSpPr>
            <a:spLocks noGrp="1" noChangeArrowheads="1"/>
          </p:cNvSpPr>
          <p:nvPr>
            <p:ph type="title"/>
          </p:nvPr>
        </p:nvSpPr>
        <p:spPr>
          <a:xfrm>
            <a:off x="457200" y="274638"/>
            <a:ext cx="8229600" cy="922337"/>
          </a:xfrm>
        </p:spPr>
        <p:txBody>
          <a:bodyPr/>
          <a:lstStyle/>
          <a:p>
            <a:pPr eaLnBrk="1" hangingPunct="1"/>
            <a:r>
              <a:rPr lang="pt-BR" sz="4000" smtClean="0">
                <a:solidFill>
                  <a:srgbClr val="FFFF99"/>
                </a:solidFill>
                <a:latin typeface="Times New Roman" pitchFamily="18" charset="0"/>
              </a:rPr>
              <a:t>Dos Direitos Individuais e Coletivos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2" name="Rectangle 3"/>
          <p:cNvSpPr>
            <a:spLocks noGrp="1" noChangeArrowheads="1"/>
          </p:cNvSpPr>
          <p:nvPr>
            <p:ph idx="1"/>
          </p:nvPr>
        </p:nvSpPr>
        <p:spPr>
          <a:xfrm>
            <a:off x="457200" y="2060575"/>
            <a:ext cx="8229600" cy="4065588"/>
          </a:xfrm>
        </p:spPr>
        <p:txBody>
          <a:bodyPr/>
          <a:lstStyle/>
          <a:p>
            <a:pPr marL="0" indent="0" algn="ctr" eaLnBrk="1" hangingPunct="1">
              <a:buFontTx/>
              <a:buNone/>
            </a:pPr>
            <a:r>
              <a:rPr lang="pt-BR" sz="4000" smtClean="0">
                <a:solidFill>
                  <a:schemeClr val="bg1"/>
                </a:solidFill>
                <a:latin typeface="Times New Roman" pitchFamily="18" charset="0"/>
              </a:rPr>
              <a:t>Em regra não. Poderá no entanto, se as invocar para eximir-se de obrigação legal a todos imposta e recusar-se a cumprir prestação alternativa, fixada em lei. </a:t>
            </a:r>
          </a:p>
          <a:p>
            <a:pPr marL="0" indent="0" algn="ctr" eaLnBrk="1" hangingPunct="1">
              <a:buFontTx/>
              <a:buNone/>
            </a:pPr>
            <a:r>
              <a:rPr lang="pt-BR" sz="4000" smtClean="0">
                <a:solidFill>
                  <a:schemeClr val="bg1"/>
                </a:solidFill>
                <a:latin typeface="Times New Roman" pitchFamily="18" charset="0"/>
              </a:rPr>
              <a:t>É o que dispõe o art. 5º, VIII da CF.</a:t>
            </a:r>
          </a:p>
        </p:txBody>
      </p:sp>
      <p:sp>
        <p:nvSpPr>
          <p:cNvPr id="140290" name="Espaço Reservado para Número de Slide 5"/>
          <p:cNvSpPr>
            <a:spLocks noGrp="1"/>
          </p:cNvSpPr>
          <p:nvPr>
            <p:ph type="sldNum" sz="quarter" idx="15"/>
          </p:nvPr>
        </p:nvSpPr>
        <p:spPr>
          <a:xfrm>
            <a:off x="8410575" y="6181531"/>
            <a:ext cx="609600" cy="457200"/>
          </a:xfrm>
          <a:prstGeom prst="rect">
            <a:avLst/>
          </a:prstGeom>
          <a:noFill/>
        </p:spPr>
        <p:txBody>
          <a:bodyPr/>
          <a:lstStyle/>
          <a:p>
            <a:fld id="{6B16C102-0E9F-450E-9532-B9FC8075E43A}" type="slidenum">
              <a:rPr lang="pt-BR" smtClean="0"/>
              <a:pPr/>
              <a:t>30</a:t>
            </a:fld>
            <a:endParaRPr lang="pt-BR" smtClean="0"/>
          </a:p>
        </p:txBody>
      </p:sp>
      <p:sp>
        <p:nvSpPr>
          <p:cNvPr id="140291" name="Rectangle 2"/>
          <p:cNvSpPr>
            <a:spLocks noGrp="1" noChangeArrowheads="1"/>
          </p:cNvSpPr>
          <p:nvPr>
            <p:ph type="title"/>
          </p:nvPr>
        </p:nvSpPr>
        <p:spPr>
          <a:xfrm>
            <a:off x="468313" y="476250"/>
            <a:ext cx="8229600" cy="1143000"/>
          </a:xfrm>
        </p:spPr>
        <p:txBody>
          <a:bodyPr>
            <a:normAutofit fontScale="90000"/>
          </a:bodyPr>
          <a:lstStyle/>
          <a:p>
            <a:pPr algn="ctr" eaLnBrk="1" hangingPunct="1"/>
            <a:r>
              <a:rPr lang="pt-BR" sz="4000" dirty="0" smtClean="0">
                <a:solidFill>
                  <a:srgbClr val="FFFF00"/>
                </a:solidFill>
                <a:latin typeface="Times New Roman" pitchFamily="18" charset="0"/>
              </a:rPr>
              <a:t>Pode alguém ser privado de direitos por motivo de crença religiosa  ou convicção filosófica  ou política?</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6" name="Rectangle 3"/>
          <p:cNvSpPr>
            <a:spLocks noGrp="1" noChangeArrowheads="1"/>
          </p:cNvSpPr>
          <p:nvPr>
            <p:ph idx="1"/>
          </p:nvPr>
        </p:nvSpPr>
        <p:spPr>
          <a:xfrm>
            <a:off x="457200" y="1125538"/>
            <a:ext cx="8229600" cy="5000625"/>
          </a:xfrm>
        </p:spPr>
        <p:txBody>
          <a:bodyPr>
            <a:normAutofit fontScale="92500"/>
          </a:bodyPr>
          <a:lstStyle/>
          <a:p>
            <a:pPr marL="0" indent="0" algn="ctr" eaLnBrk="1" hangingPunct="1">
              <a:lnSpc>
                <a:spcPct val="90000"/>
              </a:lnSpc>
              <a:buFontTx/>
              <a:buNone/>
            </a:pPr>
            <a:r>
              <a:rPr lang="pt-BR" sz="2800" smtClean="0">
                <a:solidFill>
                  <a:schemeClr val="bg1"/>
                </a:solidFill>
                <a:latin typeface="Times New Roman" pitchFamily="18" charset="0"/>
              </a:rPr>
              <a:t>A CF veda expressamente qualquer atividade de censura e de licença (art. 5º IX).</a:t>
            </a:r>
          </a:p>
          <a:p>
            <a:pPr marL="0" indent="0" algn="ctr" eaLnBrk="1" hangingPunct="1">
              <a:lnSpc>
                <a:spcPct val="90000"/>
              </a:lnSpc>
              <a:buFontTx/>
              <a:buNone/>
            </a:pPr>
            <a:r>
              <a:rPr lang="pt-BR" sz="2800" i="1" smtClean="0">
                <a:solidFill>
                  <a:srgbClr val="FFFF00"/>
                </a:solidFill>
                <a:latin typeface="Times New Roman" pitchFamily="18" charset="0"/>
              </a:rPr>
              <a:t>Censura:</a:t>
            </a:r>
            <a:r>
              <a:rPr lang="pt-BR" sz="2800" i="1" smtClean="0">
                <a:solidFill>
                  <a:schemeClr val="bg1"/>
                </a:solidFill>
                <a:latin typeface="Times New Roman" pitchFamily="18" charset="0"/>
              </a:rPr>
              <a:t> </a:t>
            </a:r>
            <a:r>
              <a:rPr lang="pt-BR" sz="2800" smtClean="0">
                <a:solidFill>
                  <a:schemeClr val="bg1"/>
                </a:solidFill>
                <a:latin typeface="Times New Roman" pitchFamily="18" charset="0"/>
              </a:rPr>
              <a:t>verificação de compatibilidade entre um pensamento que se pretende exprimir e as normas legais vigente.</a:t>
            </a:r>
          </a:p>
          <a:p>
            <a:pPr marL="0" indent="0" algn="ctr" eaLnBrk="1" hangingPunct="1">
              <a:lnSpc>
                <a:spcPct val="90000"/>
              </a:lnSpc>
              <a:buFontTx/>
              <a:buNone/>
            </a:pPr>
            <a:r>
              <a:rPr lang="pt-BR" sz="2800" i="1" smtClean="0">
                <a:solidFill>
                  <a:srgbClr val="FFFF00"/>
                </a:solidFill>
                <a:latin typeface="Times New Roman" pitchFamily="18" charset="0"/>
              </a:rPr>
              <a:t>Licença:</a:t>
            </a:r>
            <a:r>
              <a:rPr lang="pt-BR" sz="2800" i="1" smtClean="0">
                <a:solidFill>
                  <a:schemeClr val="bg1"/>
                </a:solidFill>
                <a:latin typeface="Times New Roman" pitchFamily="18" charset="0"/>
              </a:rPr>
              <a:t> </a:t>
            </a:r>
            <a:r>
              <a:rPr lang="pt-BR" sz="2800" smtClean="0">
                <a:solidFill>
                  <a:schemeClr val="bg1"/>
                </a:solidFill>
                <a:latin typeface="Times New Roman" pitchFamily="18" charset="0"/>
              </a:rPr>
              <a:t>exigência de autorização de qualquer agente ou órgão pra que um pensamento possa ser exteriorizado.</a:t>
            </a:r>
          </a:p>
          <a:p>
            <a:pPr marL="0" indent="0" algn="ctr" eaLnBrk="1" hangingPunct="1">
              <a:lnSpc>
                <a:spcPct val="90000"/>
              </a:lnSpc>
              <a:buFontTx/>
              <a:buNone/>
            </a:pPr>
            <a:r>
              <a:rPr lang="pt-BR" sz="2800" smtClean="0">
                <a:solidFill>
                  <a:schemeClr val="bg1"/>
                </a:solidFill>
                <a:latin typeface="Times New Roman" pitchFamily="18" charset="0"/>
              </a:rPr>
              <a:t>Haverá, no entanto, necessidade de que lei federal, regule as diversões e espetáculos públicos, cabendo ao Poder Público informar sobre a natureza dos mesmos, as faixas etárias a que não são recomendados e os locais e horários em que sua apresentação não se mostre adequada.</a:t>
            </a:r>
          </a:p>
        </p:txBody>
      </p:sp>
      <p:sp>
        <p:nvSpPr>
          <p:cNvPr id="141314" name="Espaço Reservado para Número de Slide 5"/>
          <p:cNvSpPr>
            <a:spLocks noGrp="1"/>
          </p:cNvSpPr>
          <p:nvPr>
            <p:ph type="sldNum" sz="quarter" idx="15"/>
          </p:nvPr>
        </p:nvSpPr>
        <p:spPr>
          <a:xfrm>
            <a:off x="8410575" y="6181531"/>
            <a:ext cx="609600" cy="457200"/>
          </a:xfrm>
          <a:prstGeom prst="rect">
            <a:avLst/>
          </a:prstGeom>
          <a:noFill/>
        </p:spPr>
        <p:txBody>
          <a:bodyPr/>
          <a:lstStyle/>
          <a:p>
            <a:fld id="{3E30AE7D-370D-4BEC-AAA4-5A71E7730B24}" type="slidenum">
              <a:rPr lang="pt-BR" smtClean="0"/>
              <a:pPr/>
              <a:t>31</a:t>
            </a:fld>
            <a:endParaRPr lang="pt-BR" smtClean="0"/>
          </a:p>
        </p:txBody>
      </p:sp>
      <p:sp>
        <p:nvSpPr>
          <p:cNvPr id="141315" name="Rectangle 2"/>
          <p:cNvSpPr>
            <a:spLocks noGrp="1" noChangeArrowheads="1"/>
          </p:cNvSpPr>
          <p:nvPr>
            <p:ph type="title"/>
          </p:nvPr>
        </p:nvSpPr>
        <p:spPr>
          <a:xfrm>
            <a:off x="468313" y="0"/>
            <a:ext cx="8229600" cy="1143000"/>
          </a:xfrm>
        </p:spPr>
        <p:txBody>
          <a:bodyPr/>
          <a:lstStyle/>
          <a:p>
            <a:pPr eaLnBrk="1" hangingPunct="1"/>
            <a:r>
              <a:rPr lang="pt-BR" sz="4000" b="1" smtClean="0">
                <a:solidFill>
                  <a:srgbClr val="FFFF00"/>
                </a:solidFill>
                <a:latin typeface="Times New Roman" pitchFamily="18" charset="0"/>
              </a:rPr>
              <a:t>Proibição da Censura e da Licença</a:t>
            </a:r>
            <a:r>
              <a:rPr lang="pt-BR" sz="4000" smtClean="0">
                <a:solidFill>
                  <a:srgbClr val="FFFF00"/>
                </a:solidFill>
                <a:latin typeface="Times New Roman" pitchFamily="18" charset="0"/>
              </a:rPr>
              <a:t>:</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40" name="Rectangle 3"/>
          <p:cNvSpPr>
            <a:spLocks noGrp="1" noChangeArrowheads="1"/>
          </p:cNvSpPr>
          <p:nvPr>
            <p:ph idx="1"/>
          </p:nvPr>
        </p:nvSpPr>
        <p:spPr>
          <a:xfrm>
            <a:off x="457200" y="1125538"/>
            <a:ext cx="8229600" cy="5327650"/>
          </a:xfrm>
        </p:spPr>
        <p:txBody>
          <a:bodyPr anchor="ctr"/>
          <a:lstStyle/>
          <a:p>
            <a:pPr marL="0" indent="0" algn="ctr" eaLnBrk="1" hangingPunct="1">
              <a:lnSpc>
                <a:spcPct val="80000"/>
              </a:lnSpc>
              <a:buFontTx/>
              <a:buNone/>
            </a:pPr>
            <a:r>
              <a:rPr lang="pt-BR" sz="2800" smtClean="0">
                <a:solidFill>
                  <a:schemeClr val="bg1"/>
                </a:solidFill>
                <a:latin typeface="Times New Roman" pitchFamily="18" charset="0"/>
              </a:rPr>
              <a:t>A </a:t>
            </a:r>
            <a:r>
              <a:rPr lang="pt-BR" sz="2800" b="1" i="1" smtClean="0">
                <a:solidFill>
                  <a:srgbClr val="FFFF00"/>
                </a:solidFill>
                <a:latin typeface="Times New Roman" pitchFamily="18" charset="0"/>
              </a:rPr>
              <a:t>liberdade de crença</a:t>
            </a:r>
            <a:r>
              <a:rPr lang="pt-BR" sz="2800" smtClean="0">
                <a:solidFill>
                  <a:schemeClr val="bg1"/>
                </a:solidFill>
                <a:latin typeface="Times New Roman" pitchFamily="18" charset="0"/>
              </a:rPr>
              <a:t> é de foro íntimo, em questões de ordem religiosa, inclui o direito de professar ou não uma religião, de acreditar ou não na existência de um ou de diversos deuses.</a:t>
            </a:r>
          </a:p>
          <a:p>
            <a:pPr marL="0" indent="0" algn="ctr" eaLnBrk="1" hangingPunct="1">
              <a:lnSpc>
                <a:spcPct val="80000"/>
              </a:lnSpc>
              <a:buFontTx/>
              <a:buNone/>
            </a:pPr>
            <a:endParaRPr lang="pt-BR" sz="2800" smtClean="0">
              <a:solidFill>
                <a:schemeClr val="bg1"/>
              </a:solidFill>
              <a:latin typeface="Times New Roman" pitchFamily="18" charset="0"/>
            </a:endParaRPr>
          </a:p>
          <a:p>
            <a:pPr marL="0" indent="0" algn="ctr" eaLnBrk="1" hangingPunct="1">
              <a:lnSpc>
                <a:spcPct val="80000"/>
              </a:lnSpc>
              <a:buFontTx/>
              <a:buNone/>
            </a:pPr>
            <a:r>
              <a:rPr lang="pt-BR" sz="2800" smtClean="0">
                <a:solidFill>
                  <a:schemeClr val="bg1"/>
                </a:solidFill>
                <a:latin typeface="Times New Roman" pitchFamily="18" charset="0"/>
              </a:rPr>
              <a:t>A </a:t>
            </a:r>
            <a:r>
              <a:rPr lang="pt-BR" sz="2800" b="1" i="1" smtClean="0">
                <a:solidFill>
                  <a:srgbClr val="FFFF00"/>
                </a:solidFill>
                <a:latin typeface="Times New Roman" pitchFamily="18" charset="0"/>
              </a:rPr>
              <a:t>liberdade de culto</a:t>
            </a:r>
            <a:r>
              <a:rPr lang="pt-BR" sz="2800" i="1" smtClean="0">
                <a:solidFill>
                  <a:schemeClr val="bg1"/>
                </a:solidFill>
                <a:latin typeface="Times New Roman" pitchFamily="18" charset="0"/>
              </a:rPr>
              <a:t> </a:t>
            </a:r>
            <a:r>
              <a:rPr lang="pt-BR" sz="2800" smtClean="0">
                <a:solidFill>
                  <a:schemeClr val="bg1"/>
                </a:solidFill>
                <a:latin typeface="Times New Roman" pitchFamily="18" charset="0"/>
              </a:rPr>
              <a:t>é a exteriorização da liberdade de crença. A. CF no art. 5º VI garante a liberdade de consciência e de crença e também a possibilidade de exteriorização dessa crença.</a:t>
            </a:r>
          </a:p>
          <a:p>
            <a:pPr marL="0" indent="0" algn="ctr" eaLnBrk="1" hangingPunct="1">
              <a:lnSpc>
                <a:spcPct val="80000"/>
              </a:lnSpc>
              <a:buFontTx/>
              <a:buNone/>
            </a:pPr>
            <a:r>
              <a:rPr lang="pt-BR" sz="2800" smtClean="0">
                <a:solidFill>
                  <a:schemeClr val="bg1"/>
                </a:solidFill>
                <a:latin typeface="Times New Roman" pitchFamily="18" charset="0"/>
              </a:rPr>
              <a:t>A liberdade de culto inclui o direito de honrar as divindades preferidas, celebrar as cerimônias exigidas pelos rituais, a construção de templos e o direito de recolher contribuições de fiéis. </a:t>
            </a:r>
          </a:p>
        </p:txBody>
      </p:sp>
      <p:sp>
        <p:nvSpPr>
          <p:cNvPr id="142338" name="Espaço Reservado para Número de Slide 5"/>
          <p:cNvSpPr>
            <a:spLocks noGrp="1"/>
          </p:cNvSpPr>
          <p:nvPr>
            <p:ph type="sldNum" sz="quarter" idx="15"/>
          </p:nvPr>
        </p:nvSpPr>
        <p:spPr>
          <a:xfrm>
            <a:off x="8410575" y="6181531"/>
            <a:ext cx="609600" cy="457200"/>
          </a:xfrm>
          <a:prstGeom prst="rect">
            <a:avLst/>
          </a:prstGeom>
          <a:noFill/>
        </p:spPr>
        <p:txBody>
          <a:bodyPr/>
          <a:lstStyle/>
          <a:p>
            <a:fld id="{2ED6AD9D-878A-4B10-8C08-09F98C1ACACD}" type="slidenum">
              <a:rPr lang="pt-BR" smtClean="0"/>
              <a:pPr/>
              <a:t>32</a:t>
            </a:fld>
            <a:endParaRPr lang="pt-BR" smtClean="0"/>
          </a:p>
        </p:txBody>
      </p:sp>
      <p:sp>
        <p:nvSpPr>
          <p:cNvPr id="142339" name="Rectangle 2"/>
          <p:cNvSpPr>
            <a:spLocks noGrp="1" noChangeArrowheads="1"/>
          </p:cNvSpPr>
          <p:nvPr>
            <p:ph type="title"/>
          </p:nvPr>
        </p:nvSpPr>
        <p:spPr>
          <a:xfrm>
            <a:off x="323850" y="0"/>
            <a:ext cx="8229600" cy="1143000"/>
          </a:xfrm>
        </p:spPr>
        <p:txBody>
          <a:bodyPr/>
          <a:lstStyle/>
          <a:p>
            <a:pPr eaLnBrk="1" hangingPunct="1"/>
            <a:r>
              <a:rPr lang="pt-BR" b="1" smtClean="0">
                <a:solidFill>
                  <a:srgbClr val="FFFF00"/>
                </a:solidFill>
                <a:latin typeface="Times New Roman" pitchFamily="18" charset="0"/>
              </a:rPr>
              <a:t>Liberdade de Crença e de Culto:</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4" name="Rectangle 3"/>
          <p:cNvSpPr>
            <a:spLocks noGrp="1" noChangeArrowheads="1"/>
          </p:cNvSpPr>
          <p:nvPr>
            <p:ph idx="1"/>
          </p:nvPr>
        </p:nvSpPr>
        <p:spPr>
          <a:xfrm>
            <a:off x="457200" y="1844675"/>
            <a:ext cx="8229600" cy="4608513"/>
          </a:xfrm>
        </p:spPr>
        <p:txBody>
          <a:bodyPr anchor="ctr"/>
          <a:lstStyle/>
          <a:p>
            <a:pPr marL="0" indent="0" algn="ctr" eaLnBrk="1" hangingPunct="1">
              <a:lnSpc>
                <a:spcPct val="90000"/>
              </a:lnSpc>
              <a:buFontTx/>
              <a:buAutoNum type="alphaLcParenR"/>
            </a:pPr>
            <a:r>
              <a:rPr lang="pt-BR" b="1" smtClean="0">
                <a:solidFill>
                  <a:srgbClr val="FFFF00"/>
                </a:solidFill>
                <a:latin typeface="Times New Roman" pitchFamily="18" charset="0"/>
              </a:rPr>
              <a:t>Confusão:</a:t>
            </a:r>
            <a:r>
              <a:rPr lang="pt-BR" smtClean="0">
                <a:solidFill>
                  <a:schemeClr val="bg1"/>
                </a:solidFill>
                <a:latin typeface="Times New Roman" pitchFamily="18" charset="0"/>
              </a:rPr>
              <a:t> Igreja e Estado se misturam. Ex: países Islâmicos como Irã.</a:t>
            </a:r>
          </a:p>
          <a:p>
            <a:pPr marL="0" indent="0" algn="ctr" eaLnBrk="1" hangingPunct="1">
              <a:lnSpc>
                <a:spcPct val="90000"/>
              </a:lnSpc>
              <a:buFontTx/>
              <a:buAutoNum type="alphaLcParenR"/>
            </a:pPr>
            <a:r>
              <a:rPr lang="pt-BR" b="1" smtClean="0">
                <a:solidFill>
                  <a:srgbClr val="FFFF00"/>
                </a:solidFill>
                <a:latin typeface="Times New Roman" pitchFamily="18" charset="0"/>
              </a:rPr>
              <a:t>União</a:t>
            </a:r>
            <a:r>
              <a:rPr lang="pt-BR" smtClean="0">
                <a:solidFill>
                  <a:srgbClr val="FFFF00"/>
                </a:solidFill>
                <a:latin typeface="Times New Roman" pitchFamily="18" charset="0"/>
              </a:rPr>
              <a:t>:</a:t>
            </a:r>
            <a:r>
              <a:rPr lang="pt-BR" smtClean="0">
                <a:solidFill>
                  <a:schemeClr val="bg1"/>
                </a:solidFill>
                <a:latin typeface="Times New Roman" pitchFamily="18" charset="0"/>
              </a:rPr>
              <a:t> Estabelece-se vínculos entre o Estado e uma determinada religião, que passa a ser considerada como a crença oficial do Estado – Ex. Brasil-Império;</a:t>
            </a:r>
          </a:p>
          <a:p>
            <a:pPr marL="0" indent="0" algn="ctr" eaLnBrk="1" hangingPunct="1">
              <a:lnSpc>
                <a:spcPct val="90000"/>
              </a:lnSpc>
              <a:buFontTx/>
              <a:buAutoNum type="alphaLcParenR"/>
            </a:pPr>
            <a:r>
              <a:rPr lang="pt-BR" b="1" smtClean="0">
                <a:solidFill>
                  <a:srgbClr val="FFFF00"/>
                </a:solidFill>
                <a:latin typeface="Times New Roman" pitchFamily="18" charset="0"/>
              </a:rPr>
              <a:t>Separação:</a:t>
            </a:r>
            <a:r>
              <a:rPr lang="pt-BR" smtClean="0">
                <a:solidFill>
                  <a:schemeClr val="bg1"/>
                </a:solidFill>
                <a:latin typeface="Times New Roman" pitchFamily="18" charset="0"/>
              </a:rPr>
              <a:t> um regime de absoluta distinção entre Estado e todas as igrejas. Ex. todos os Estados laicos, como o Brasil hoje. </a:t>
            </a:r>
          </a:p>
        </p:txBody>
      </p:sp>
      <p:sp>
        <p:nvSpPr>
          <p:cNvPr id="143362" name="Espaço Reservado para Número de Slide 5"/>
          <p:cNvSpPr>
            <a:spLocks noGrp="1"/>
          </p:cNvSpPr>
          <p:nvPr>
            <p:ph type="sldNum" sz="quarter" idx="15"/>
          </p:nvPr>
        </p:nvSpPr>
        <p:spPr>
          <a:xfrm>
            <a:off x="8410575" y="6181531"/>
            <a:ext cx="609600" cy="457200"/>
          </a:xfrm>
          <a:prstGeom prst="rect">
            <a:avLst/>
          </a:prstGeom>
          <a:noFill/>
        </p:spPr>
        <p:txBody>
          <a:bodyPr/>
          <a:lstStyle/>
          <a:p>
            <a:fld id="{140563AE-EC49-48D4-A0AF-6300C5DA02D1}" type="slidenum">
              <a:rPr lang="pt-BR" smtClean="0"/>
              <a:pPr/>
              <a:t>33</a:t>
            </a:fld>
            <a:endParaRPr lang="pt-BR" smtClean="0"/>
          </a:p>
        </p:txBody>
      </p:sp>
      <p:sp>
        <p:nvSpPr>
          <p:cNvPr id="143363" name="Rectangle 2"/>
          <p:cNvSpPr>
            <a:spLocks noGrp="1" noChangeArrowheads="1"/>
          </p:cNvSpPr>
          <p:nvPr>
            <p:ph type="title"/>
          </p:nvPr>
        </p:nvSpPr>
        <p:spPr>
          <a:xfrm>
            <a:off x="468313" y="333375"/>
            <a:ext cx="8229600" cy="1143000"/>
          </a:xfrm>
        </p:spPr>
        <p:txBody>
          <a:bodyPr>
            <a:normAutofit fontScale="90000"/>
          </a:bodyPr>
          <a:lstStyle/>
          <a:p>
            <a:pPr eaLnBrk="1" hangingPunct="1"/>
            <a:r>
              <a:rPr lang="pt-BR" sz="4000" b="1" smtClean="0">
                <a:solidFill>
                  <a:srgbClr val="FFFF00"/>
                </a:solidFill>
                <a:latin typeface="Times New Roman" pitchFamily="18" charset="0"/>
              </a:rPr>
              <a:t>Existem 3 sistemas de relacionamento entre Igreja e Estado:</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8" name="Rectangle 3"/>
          <p:cNvSpPr>
            <a:spLocks noGrp="1" noChangeArrowheads="1"/>
          </p:cNvSpPr>
          <p:nvPr>
            <p:ph idx="1"/>
          </p:nvPr>
        </p:nvSpPr>
        <p:spPr>
          <a:xfrm>
            <a:off x="395288" y="1341438"/>
            <a:ext cx="8229600" cy="4824412"/>
          </a:xfrm>
        </p:spPr>
        <p:txBody>
          <a:bodyPr/>
          <a:lstStyle/>
          <a:p>
            <a:pPr marL="0" indent="0" algn="ctr" eaLnBrk="1" hangingPunct="1">
              <a:lnSpc>
                <a:spcPct val="90000"/>
              </a:lnSpc>
              <a:buFontTx/>
              <a:buNone/>
            </a:pPr>
            <a:r>
              <a:rPr lang="pt-BR" sz="2600" smtClean="0">
                <a:solidFill>
                  <a:schemeClr val="bg1"/>
                </a:solidFill>
                <a:latin typeface="Times New Roman" pitchFamily="18" charset="0"/>
              </a:rPr>
              <a:t>Confere liberdade de escolha de trabalho, de ofício e de profissão, de acordo com as propensões de cada pessoa e na medida em que a sorte e o esforço próprio possam romper as barreiras que se antepõem à maioria do povo; a liberdade anunciada no acima (art. 5º, XIII), beneficia brasileiros e estrangeiros residentes, enquanto a acessibilidade à função pública sofre restrições de nacionalidade (arts. 12 § 3º, e 37, I e II); A Constituição ressalva, quanto à escolha e exercício de ofício ou profissão, que ela fica sujeita à observância das qualificações profissionais que a lei exigir, só podendo a lei federal definir as qualificações profissionais requeridas para o exercício das profissões. ( art. 22, XVI). </a:t>
            </a:r>
          </a:p>
          <a:p>
            <a:pPr marL="0" indent="0" algn="ctr" eaLnBrk="1" hangingPunct="1">
              <a:lnSpc>
                <a:spcPct val="90000"/>
              </a:lnSpc>
              <a:buFontTx/>
              <a:buNone/>
            </a:pPr>
            <a:endParaRPr lang="pt-BR" sz="2600" smtClean="0"/>
          </a:p>
          <a:p>
            <a:pPr marL="0" indent="0" algn="ctr" eaLnBrk="1" hangingPunct="1">
              <a:lnSpc>
                <a:spcPct val="90000"/>
              </a:lnSpc>
            </a:pPr>
            <a:endParaRPr lang="pt-BR" sz="2600" smtClean="0"/>
          </a:p>
          <a:p>
            <a:pPr marL="0" indent="0" eaLnBrk="1" hangingPunct="1">
              <a:lnSpc>
                <a:spcPct val="90000"/>
              </a:lnSpc>
            </a:pPr>
            <a:endParaRPr lang="pt-BR" sz="2600" smtClean="0"/>
          </a:p>
        </p:txBody>
      </p:sp>
      <p:sp>
        <p:nvSpPr>
          <p:cNvPr id="144386" name="Espaço Reservado para Número de Slide 5"/>
          <p:cNvSpPr>
            <a:spLocks noGrp="1"/>
          </p:cNvSpPr>
          <p:nvPr>
            <p:ph type="sldNum" sz="quarter" idx="15"/>
          </p:nvPr>
        </p:nvSpPr>
        <p:spPr>
          <a:xfrm>
            <a:off x="8410575" y="6181531"/>
            <a:ext cx="609600" cy="457200"/>
          </a:xfrm>
          <a:prstGeom prst="rect">
            <a:avLst/>
          </a:prstGeom>
          <a:noFill/>
        </p:spPr>
        <p:txBody>
          <a:bodyPr/>
          <a:lstStyle/>
          <a:p>
            <a:fld id="{8125EC68-4629-4776-8786-7845FEC9BCE8}" type="slidenum">
              <a:rPr lang="pt-BR" smtClean="0"/>
              <a:pPr/>
              <a:t>34</a:t>
            </a:fld>
            <a:endParaRPr lang="pt-BR" smtClean="0"/>
          </a:p>
        </p:txBody>
      </p:sp>
      <p:sp>
        <p:nvSpPr>
          <p:cNvPr id="144387" name="Rectangle 2"/>
          <p:cNvSpPr>
            <a:spLocks noGrp="1" noChangeArrowheads="1"/>
          </p:cNvSpPr>
          <p:nvPr>
            <p:ph type="title"/>
          </p:nvPr>
        </p:nvSpPr>
        <p:spPr>
          <a:xfrm>
            <a:off x="468313" y="476250"/>
            <a:ext cx="8229600" cy="1209675"/>
          </a:xfrm>
        </p:spPr>
        <p:txBody>
          <a:bodyPr>
            <a:normAutofit fontScale="90000"/>
          </a:bodyPr>
          <a:lstStyle/>
          <a:p>
            <a:pPr eaLnBrk="1" hangingPunct="1"/>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
            </a:r>
            <a:br>
              <a:rPr lang="pt-BR" b="1" dirty="0" smtClean="0">
                <a:solidFill>
                  <a:srgbClr val="FFFF00"/>
                </a:solidFill>
                <a:latin typeface="Times New Roman" pitchFamily="18" charset="0"/>
              </a:rPr>
            </a:br>
            <a:r>
              <a:rPr lang="pt-BR" b="1" dirty="0" smtClean="0">
                <a:solidFill>
                  <a:srgbClr val="FFFF00"/>
                </a:solidFill>
                <a:latin typeface="Times New Roman" pitchFamily="18" charset="0"/>
              </a:rPr>
              <a:t>Liberdade de ação profissional:</a:t>
            </a:r>
            <a:r>
              <a:rPr lang="pt-BR" b="1" dirty="0" smtClean="0">
                <a:latin typeface="Times New Roman" pitchFamily="18" charset="0"/>
              </a:rPr>
              <a:t> </a:t>
            </a:r>
            <a:br>
              <a:rPr lang="pt-BR" b="1" dirty="0" smtClean="0">
                <a:latin typeface="Times New Roman" pitchFamily="18" charset="0"/>
              </a:rPr>
            </a:br>
            <a:r>
              <a:rPr lang="pt-BR" dirty="0" smtClean="0">
                <a:latin typeface="Times New Roman" pitchFamily="18" charset="0"/>
              </a:rPr>
              <a:t/>
            </a:r>
            <a:br>
              <a:rPr lang="pt-BR" dirty="0" smtClean="0">
                <a:latin typeface="Times New Roman" pitchFamily="18" charset="0"/>
              </a:rPr>
            </a:br>
            <a:endParaRPr lang="pt-BR" dirty="0" smtClean="0">
              <a:latin typeface="Times New Roman" pitchFamily="18"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1" name="Rectangle 3"/>
          <p:cNvSpPr>
            <a:spLocks noGrp="1" noChangeArrowheads="1"/>
          </p:cNvSpPr>
          <p:nvPr>
            <p:ph idx="1"/>
          </p:nvPr>
        </p:nvSpPr>
        <p:spPr>
          <a:xfrm>
            <a:off x="457200" y="404813"/>
            <a:ext cx="8229600" cy="5721350"/>
          </a:xfrm>
        </p:spPr>
        <p:txBody>
          <a:bodyPr/>
          <a:lstStyle/>
          <a:p>
            <a:pPr marL="609600" indent="-609600" algn="ctr" eaLnBrk="1" hangingPunct="1">
              <a:lnSpc>
                <a:spcPct val="90000"/>
              </a:lnSpc>
              <a:buFontTx/>
              <a:buNone/>
            </a:pPr>
            <a:r>
              <a:rPr lang="pt-BR" b="1" smtClean="0">
                <a:solidFill>
                  <a:srgbClr val="FFFF00"/>
                </a:solidFill>
                <a:latin typeface="Times New Roman" pitchFamily="18" charset="0"/>
              </a:rPr>
              <a:t>Liberdade de reunião:</a:t>
            </a:r>
            <a:r>
              <a:rPr lang="pt-BR" b="1" smtClean="0">
                <a:solidFill>
                  <a:schemeClr val="bg1"/>
                </a:solidFill>
                <a:latin typeface="Times New Roman" pitchFamily="18" charset="0"/>
              </a:rPr>
              <a:t> </a:t>
            </a:r>
            <a:endParaRPr lang="pt-BR" smtClean="0">
              <a:solidFill>
                <a:schemeClr val="bg1"/>
              </a:solidFill>
              <a:latin typeface="Times New Roman" pitchFamily="18" charset="0"/>
            </a:endParaRPr>
          </a:p>
          <a:p>
            <a:pPr marL="609600" indent="-609600" algn="ctr" eaLnBrk="1" hangingPunct="1">
              <a:lnSpc>
                <a:spcPct val="90000"/>
              </a:lnSpc>
              <a:buFontTx/>
              <a:buNone/>
            </a:pPr>
            <a:r>
              <a:rPr lang="pt-BR" smtClean="0">
                <a:solidFill>
                  <a:schemeClr val="bg1"/>
                </a:solidFill>
                <a:latin typeface="Times New Roman" pitchFamily="18" charset="0"/>
              </a:rPr>
              <a:t>A liberdade de reunião deve ser entendida como o agrupamento de pessoas, organizado, de caráter transitório, com uma determinada finalidade. Em locais aberto ao público é prevista no art. 5º, XVI.  </a:t>
            </a:r>
          </a:p>
          <a:p>
            <a:pPr marL="609600" indent="-609600" algn="ctr" eaLnBrk="1" hangingPunct="1">
              <a:lnSpc>
                <a:spcPct val="90000"/>
              </a:lnSpc>
              <a:buFontTx/>
              <a:buNone/>
            </a:pPr>
            <a:r>
              <a:rPr lang="pt-BR" smtClean="0">
                <a:solidFill>
                  <a:schemeClr val="bg1"/>
                </a:solidFill>
                <a:latin typeface="Times New Roman" pitchFamily="18" charset="0"/>
              </a:rPr>
              <a:t>Deve ser observados determinados requisitos:</a:t>
            </a:r>
          </a:p>
          <a:p>
            <a:pPr marL="609600" indent="-609600" algn="ctr" eaLnBrk="1" hangingPunct="1">
              <a:lnSpc>
                <a:spcPct val="90000"/>
              </a:lnSpc>
              <a:buFontTx/>
              <a:buAutoNum type="alphaLcParenR"/>
            </a:pPr>
            <a:r>
              <a:rPr lang="pt-BR" smtClean="0">
                <a:solidFill>
                  <a:schemeClr val="bg1"/>
                </a:solidFill>
                <a:latin typeface="Times New Roman" pitchFamily="18" charset="0"/>
              </a:rPr>
              <a:t>Reunião para fins pacíficos, sem armas;</a:t>
            </a:r>
          </a:p>
          <a:p>
            <a:pPr marL="609600" indent="-609600" algn="ctr" eaLnBrk="1" hangingPunct="1">
              <a:lnSpc>
                <a:spcPct val="90000"/>
              </a:lnSpc>
              <a:buFontTx/>
              <a:buAutoNum type="alphaLcParenR"/>
            </a:pPr>
            <a:r>
              <a:rPr lang="pt-BR" smtClean="0">
                <a:solidFill>
                  <a:schemeClr val="bg1"/>
                </a:solidFill>
                <a:latin typeface="Times New Roman" pitchFamily="18" charset="0"/>
              </a:rPr>
              <a:t>Fins lícitos;</a:t>
            </a:r>
          </a:p>
          <a:p>
            <a:pPr marL="609600" indent="-609600" algn="ctr" eaLnBrk="1" hangingPunct="1">
              <a:lnSpc>
                <a:spcPct val="90000"/>
              </a:lnSpc>
              <a:buFontTx/>
              <a:buAutoNum type="alphaLcParenR"/>
            </a:pPr>
            <a:r>
              <a:rPr lang="pt-BR" smtClean="0">
                <a:solidFill>
                  <a:schemeClr val="bg1"/>
                </a:solidFill>
                <a:latin typeface="Times New Roman" pitchFamily="18" charset="0"/>
              </a:rPr>
              <a:t>Aviso prévio à autoridade competente;</a:t>
            </a:r>
          </a:p>
          <a:p>
            <a:pPr marL="609600" indent="-609600" algn="ctr" eaLnBrk="1" hangingPunct="1">
              <a:lnSpc>
                <a:spcPct val="90000"/>
              </a:lnSpc>
              <a:buFontTx/>
              <a:buAutoNum type="alphaLcParenR"/>
            </a:pPr>
            <a:r>
              <a:rPr lang="pt-BR" smtClean="0">
                <a:solidFill>
                  <a:schemeClr val="bg1"/>
                </a:solidFill>
                <a:latin typeface="Times New Roman" pitchFamily="18" charset="0"/>
              </a:rPr>
              <a:t>Realização em locais abertos ao público.</a:t>
            </a:r>
          </a:p>
        </p:txBody>
      </p:sp>
      <p:sp>
        <p:nvSpPr>
          <p:cNvPr id="145410" name="Espaço Reservado para Número de Slide 5"/>
          <p:cNvSpPr>
            <a:spLocks noGrp="1"/>
          </p:cNvSpPr>
          <p:nvPr>
            <p:ph type="sldNum" sz="quarter" idx="15"/>
          </p:nvPr>
        </p:nvSpPr>
        <p:spPr>
          <a:xfrm>
            <a:off x="8410575" y="6181531"/>
            <a:ext cx="609600" cy="457200"/>
          </a:xfrm>
          <a:prstGeom prst="rect">
            <a:avLst/>
          </a:prstGeom>
          <a:noFill/>
        </p:spPr>
        <p:txBody>
          <a:bodyPr/>
          <a:lstStyle/>
          <a:p>
            <a:fld id="{36AA2757-2CCF-4440-B973-83D432AE83CA}" type="slidenum">
              <a:rPr lang="pt-BR" smtClean="0"/>
              <a:pPr/>
              <a:t>35</a:t>
            </a:fld>
            <a:endParaRPr lang="pt-BR"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6" name="Rectangle 3"/>
          <p:cNvSpPr>
            <a:spLocks noGrp="1" noChangeArrowheads="1"/>
          </p:cNvSpPr>
          <p:nvPr>
            <p:ph idx="1"/>
          </p:nvPr>
        </p:nvSpPr>
        <p:spPr>
          <a:xfrm>
            <a:off x="468313" y="1557338"/>
            <a:ext cx="8229600" cy="4857750"/>
          </a:xfrm>
        </p:spPr>
        <p:txBody>
          <a:bodyPr anchor="ctr"/>
          <a:lstStyle/>
          <a:p>
            <a:pPr algn="ctr" eaLnBrk="1" hangingPunct="1">
              <a:buFontTx/>
              <a:buNone/>
            </a:pPr>
            <a:r>
              <a:rPr lang="pt-BR" smtClean="0">
                <a:solidFill>
                  <a:schemeClr val="bg1"/>
                </a:solidFill>
                <a:latin typeface="Times New Roman" pitchFamily="18" charset="0"/>
              </a:rPr>
              <a:t>Deve ser entendida como o agrupamento de pessoas, organizado e permanente, pra fins lícitos.</a:t>
            </a:r>
          </a:p>
          <a:p>
            <a:pPr algn="ctr" eaLnBrk="1" hangingPunct="1">
              <a:buFontTx/>
              <a:buNone/>
            </a:pPr>
            <a:r>
              <a:rPr lang="pt-BR" smtClean="0">
                <a:solidFill>
                  <a:schemeClr val="bg1"/>
                </a:solidFill>
                <a:latin typeface="Times New Roman" pitchFamily="18" charset="0"/>
              </a:rPr>
              <a:t>É reconhecida e garantida pelos incisos XVII a XXI do art. 5º; há duas restrições expressas à liberdade de associar-se: veda-se associação que não seja para fins lícitos ou de caráter paramilitar</a:t>
            </a:r>
            <a:endParaRPr lang="pt-BR" smtClean="0"/>
          </a:p>
        </p:txBody>
      </p:sp>
      <p:sp>
        <p:nvSpPr>
          <p:cNvPr id="146434" name="Espaço Reservado para Número de Slide 5"/>
          <p:cNvSpPr>
            <a:spLocks noGrp="1"/>
          </p:cNvSpPr>
          <p:nvPr>
            <p:ph type="sldNum" sz="quarter" idx="15"/>
          </p:nvPr>
        </p:nvSpPr>
        <p:spPr>
          <a:xfrm>
            <a:off x="8410575" y="6181531"/>
            <a:ext cx="609600" cy="457200"/>
          </a:xfrm>
          <a:prstGeom prst="rect">
            <a:avLst/>
          </a:prstGeom>
          <a:noFill/>
        </p:spPr>
        <p:txBody>
          <a:bodyPr/>
          <a:lstStyle/>
          <a:p>
            <a:fld id="{A40756D4-74FA-480E-8737-D138CA307BC7}" type="slidenum">
              <a:rPr lang="pt-BR" smtClean="0"/>
              <a:pPr/>
              <a:t>36</a:t>
            </a:fld>
            <a:endParaRPr lang="pt-BR" smtClean="0"/>
          </a:p>
        </p:txBody>
      </p:sp>
      <p:sp>
        <p:nvSpPr>
          <p:cNvPr id="146435" name="Rectangle 2"/>
          <p:cNvSpPr>
            <a:spLocks noGrp="1" noChangeArrowheads="1"/>
          </p:cNvSpPr>
          <p:nvPr>
            <p:ph type="title"/>
          </p:nvPr>
        </p:nvSpPr>
        <p:spPr>
          <a:xfrm>
            <a:off x="395288" y="765175"/>
            <a:ext cx="8229600" cy="1143000"/>
          </a:xfrm>
        </p:spPr>
        <p:txBody>
          <a:bodyPr>
            <a:normAutofit fontScale="90000"/>
          </a:bodyPr>
          <a:lstStyle/>
          <a:p>
            <a:pPr eaLnBrk="1" hangingPunct="1"/>
            <a:r>
              <a:rPr lang="pt-BR" b="1" smtClean="0">
                <a:solidFill>
                  <a:srgbClr val="FFFF00"/>
                </a:solidFill>
                <a:latin typeface="Times New Roman" pitchFamily="18" charset="0"/>
              </a:rPr>
              <a:t>Liberdade de associação</a:t>
            </a:r>
            <a:r>
              <a:rPr lang="pt-BR" sz="4000" b="1" smtClean="0">
                <a:solidFill>
                  <a:srgbClr val="FFFF00"/>
                </a:solidFill>
                <a:latin typeface="Times New Roman" pitchFamily="18" charset="0"/>
              </a:rPr>
              <a:t>: </a:t>
            </a:r>
            <a:r>
              <a:rPr lang="pt-BR" sz="4000" smtClean="0">
                <a:solidFill>
                  <a:srgbClr val="FFFF00"/>
                </a:solidFill>
                <a:latin typeface="Times New Roman" pitchFamily="18" charset="0"/>
              </a:rPr>
              <a:t/>
            </a:r>
            <a:br>
              <a:rPr lang="pt-BR" sz="4000" smtClean="0">
                <a:solidFill>
                  <a:srgbClr val="FFFF00"/>
                </a:solidFill>
                <a:latin typeface="Times New Roman" pitchFamily="18" charset="0"/>
              </a:rPr>
            </a:br>
            <a:endParaRPr lang="pt-BR" sz="4000" smtClean="0">
              <a:solidFill>
                <a:srgbClr val="FFFF00"/>
              </a:solidFill>
              <a:latin typeface="Times New Roman" pitchFamily="18"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60" name="Rectangle 3"/>
          <p:cNvSpPr>
            <a:spLocks noGrp="1" noChangeArrowheads="1"/>
          </p:cNvSpPr>
          <p:nvPr>
            <p:ph idx="1"/>
          </p:nvPr>
        </p:nvSpPr>
        <p:spPr>
          <a:xfrm>
            <a:off x="457200" y="2133600"/>
            <a:ext cx="8229600" cy="3992563"/>
          </a:xfrm>
        </p:spPr>
        <p:txBody>
          <a:bodyPr/>
          <a:lstStyle/>
          <a:p>
            <a:pPr marL="0" indent="0" algn="ctr" eaLnBrk="1" hangingPunct="1">
              <a:buFontTx/>
              <a:buNone/>
            </a:pPr>
            <a:r>
              <a:rPr lang="pt-BR" sz="4000" smtClean="0">
                <a:solidFill>
                  <a:schemeClr val="bg1"/>
                </a:solidFill>
                <a:latin typeface="Times New Roman" pitchFamily="18" charset="0"/>
              </a:rPr>
              <a:t>O vinculo de permanência que se verifica apenas na liberdade de associação. </a:t>
            </a:r>
          </a:p>
        </p:txBody>
      </p:sp>
      <p:sp>
        <p:nvSpPr>
          <p:cNvPr id="147458" name="Espaço Reservado para Número de Slide 5"/>
          <p:cNvSpPr>
            <a:spLocks noGrp="1"/>
          </p:cNvSpPr>
          <p:nvPr>
            <p:ph type="sldNum" sz="quarter" idx="15"/>
          </p:nvPr>
        </p:nvSpPr>
        <p:spPr>
          <a:xfrm>
            <a:off x="8410575" y="6181531"/>
            <a:ext cx="609600" cy="457200"/>
          </a:xfrm>
          <a:prstGeom prst="rect">
            <a:avLst/>
          </a:prstGeom>
          <a:noFill/>
        </p:spPr>
        <p:txBody>
          <a:bodyPr/>
          <a:lstStyle/>
          <a:p>
            <a:fld id="{EFB34230-AA69-4A5F-A8CD-36F1B8CB080D}" type="slidenum">
              <a:rPr lang="pt-BR" smtClean="0"/>
              <a:pPr/>
              <a:t>37</a:t>
            </a:fld>
            <a:endParaRPr lang="pt-BR" smtClean="0"/>
          </a:p>
        </p:txBody>
      </p:sp>
      <p:sp>
        <p:nvSpPr>
          <p:cNvPr id="147459" name="Rectangle 2"/>
          <p:cNvSpPr>
            <a:spLocks noGrp="1" noChangeArrowheads="1"/>
          </p:cNvSpPr>
          <p:nvPr>
            <p:ph type="title"/>
          </p:nvPr>
        </p:nvSpPr>
        <p:spPr/>
        <p:txBody>
          <a:bodyPr>
            <a:normAutofit fontScale="90000"/>
          </a:bodyPr>
          <a:lstStyle/>
          <a:p>
            <a:pPr eaLnBrk="1" hangingPunct="1"/>
            <a:r>
              <a:rPr lang="pt-BR" sz="4000" b="1" smtClean="0">
                <a:solidFill>
                  <a:srgbClr val="FFFF00"/>
                </a:solidFill>
                <a:latin typeface="Times New Roman" pitchFamily="18" charset="0"/>
              </a:rPr>
              <a:t>Qual a diferença entre liberdade de reunião e a de associação?</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4" name="Rectangle 3"/>
          <p:cNvSpPr>
            <a:spLocks noGrp="1" noChangeArrowheads="1"/>
          </p:cNvSpPr>
          <p:nvPr>
            <p:ph idx="1"/>
          </p:nvPr>
        </p:nvSpPr>
        <p:spPr/>
        <p:txBody>
          <a:bodyPr/>
          <a:lstStyle/>
          <a:p>
            <a:pPr marL="0" indent="0" algn="ctr" eaLnBrk="1" hangingPunct="1">
              <a:buFontTx/>
              <a:buNone/>
            </a:pPr>
            <a:r>
              <a:rPr lang="pt-BR" sz="4000" smtClean="0">
                <a:solidFill>
                  <a:schemeClr val="bg1"/>
                </a:solidFill>
                <a:latin typeface="Times New Roman" pitchFamily="18" charset="0"/>
              </a:rPr>
              <a:t>Ele abrange o direito de associar-se a outras pessoas para a formação de uma entidade, o de aderir a uma associação já formada, ou de desligar-se da associação como o de promover a auto-dissolução da associação. </a:t>
            </a:r>
          </a:p>
        </p:txBody>
      </p:sp>
      <p:sp>
        <p:nvSpPr>
          <p:cNvPr id="148482" name="Espaço Reservado para Número de Slide 5"/>
          <p:cNvSpPr>
            <a:spLocks noGrp="1"/>
          </p:cNvSpPr>
          <p:nvPr>
            <p:ph type="sldNum" sz="quarter" idx="15"/>
          </p:nvPr>
        </p:nvSpPr>
        <p:spPr>
          <a:xfrm>
            <a:off x="8410575" y="6181531"/>
            <a:ext cx="609600" cy="457200"/>
          </a:xfrm>
          <a:prstGeom prst="rect">
            <a:avLst/>
          </a:prstGeom>
          <a:noFill/>
        </p:spPr>
        <p:txBody>
          <a:bodyPr/>
          <a:lstStyle/>
          <a:p>
            <a:fld id="{2E18478C-6F53-49A4-8A2C-D22E6245FD8D}" type="slidenum">
              <a:rPr lang="pt-BR" smtClean="0"/>
              <a:pPr/>
              <a:t>38</a:t>
            </a:fld>
            <a:endParaRPr lang="pt-BR" smtClean="0"/>
          </a:p>
        </p:txBody>
      </p:sp>
      <p:sp>
        <p:nvSpPr>
          <p:cNvPr id="148483" name="Rectangle 2"/>
          <p:cNvSpPr>
            <a:spLocks noGrp="1" noChangeArrowheads="1"/>
          </p:cNvSpPr>
          <p:nvPr>
            <p:ph type="title"/>
          </p:nvPr>
        </p:nvSpPr>
        <p:spPr/>
        <p:txBody>
          <a:bodyPr>
            <a:normAutofit fontScale="90000"/>
          </a:bodyPr>
          <a:lstStyle/>
          <a:p>
            <a:pPr eaLnBrk="1" hangingPunct="1"/>
            <a:r>
              <a:rPr lang="pt-BR" b="1" smtClean="0">
                <a:solidFill>
                  <a:srgbClr val="FFFF00"/>
                </a:solidFill>
                <a:latin typeface="Times New Roman" pitchFamily="18" charset="0"/>
              </a:rPr>
              <a:t>Quais são os desdobramento do direito de associação?</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8" name="Rectangle 3"/>
          <p:cNvSpPr>
            <a:spLocks noGrp="1" noChangeArrowheads="1"/>
          </p:cNvSpPr>
          <p:nvPr>
            <p:ph idx="1"/>
          </p:nvPr>
        </p:nvSpPr>
        <p:spPr>
          <a:xfrm>
            <a:off x="468313" y="1557338"/>
            <a:ext cx="8229600" cy="4824412"/>
          </a:xfrm>
        </p:spPr>
        <p:txBody>
          <a:bodyPr>
            <a:normAutofit lnSpcReduction="10000"/>
          </a:bodyPr>
          <a:lstStyle/>
          <a:p>
            <a:pPr marL="6350" indent="-6350" algn="ctr" eaLnBrk="1" hangingPunct="1">
              <a:lnSpc>
                <a:spcPct val="80000"/>
              </a:lnSpc>
              <a:buFontTx/>
              <a:buNone/>
            </a:pPr>
            <a:r>
              <a:rPr lang="pt-BR" sz="2800" smtClean="0">
                <a:solidFill>
                  <a:schemeClr val="bg1"/>
                </a:solidFill>
                <a:latin typeface="Times New Roman" pitchFamily="18" charset="0"/>
              </a:rPr>
              <a:t>As normas constitucionais que definem as liberdades são, via de regra, de eficácia plena e aplicabilidade direta e imediata; vale dizer, não dependem de legislação, nem de providência do Poder Público para serem aplicadas. </a:t>
            </a:r>
          </a:p>
          <a:p>
            <a:pPr marL="6350" indent="-6350" algn="ctr" eaLnBrk="1" hangingPunct="1">
              <a:lnSpc>
                <a:spcPct val="80000"/>
              </a:lnSpc>
              <a:buFontTx/>
              <a:buNone/>
            </a:pPr>
            <a:r>
              <a:rPr lang="pt-BR" sz="2800" smtClean="0">
                <a:solidFill>
                  <a:schemeClr val="bg1"/>
                </a:solidFill>
                <a:latin typeface="Times New Roman" pitchFamily="18" charset="0"/>
              </a:rPr>
              <a:t>Algumas normas podem caracterizar-se como de eficácia contida (quando a lei restringe a plenitude desta, regulando os direitos subjetivos que delas decorrem). </a:t>
            </a:r>
          </a:p>
          <a:p>
            <a:pPr marL="6350" indent="-6350" algn="ctr" eaLnBrk="1" hangingPunct="1">
              <a:lnSpc>
                <a:spcPct val="80000"/>
              </a:lnSpc>
              <a:buFontTx/>
              <a:buNone/>
            </a:pPr>
            <a:r>
              <a:rPr lang="pt-BR" sz="2800" smtClean="0">
                <a:solidFill>
                  <a:schemeClr val="bg1"/>
                </a:solidFill>
                <a:latin typeface="Times New Roman" pitchFamily="18" charset="0"/>
              </a:rPr>
              <a:t>O exercício das liberdades não depende de normas reguladoras, porque, como foi dito, as normas constitucionais que as reconhecem são de aplicabilidade direta e imediata, sejam de eficácia plena ou eficácia contida.</a:t>
            </a:r>
          </a:p>
          <a:p>
            <a:pPr marL="6350" indent="-6350" algn="ctr" eaLnBrk="1" hangingPunct="1">
              <a:lnSpc>
                <a:spcPct val="80000"/>
              </a:lnSpc>
              <a:buFontTx/>
              <a:buNone/>
            </a:pPr>
            <a:endParaRPr lang="pt-BR" sz="2800" b="1" smtClean="0">
              <a:solidFill>
                <a:schemeClr val="bg1"/>
              </a:solidFill>
              <a:latin typeface="Times New Roman" pitchFamily="18" charset="0"/>
            </a:endParaRPr>
          </a:p>
        </p:txBody>
      </p:sp>
      <p:sp>
        <p:nvSpPr>
          <p:cNvPr id="149506" name="Espaço Reservado para Número de Slide 5"/>
          <p:cNvSpPr>
            <a:spLocks noGrp="1"/>
          </p:cNvSpPr>
          <p:nvPr>
            <p:ph type="sldNum" sz="quarter" idx="15"/>
          </p:nvPr>
        </p:nvSpPr>
        <p:spPr>
          <a:xfrm>
            <a:off x="8410575" y="6181531"/>
            <a:ext cx="609600" cy="457200"/>
          </a:xfrm>
          <a:prstGeom prst="rect">
            <a:avLst/>
          </a:prstGeom>
          <a:noFill/>
        </p:spPr>
        <p:txBody>
          <a:bodyPr/>
          <a:lstStyle/>
          <a:p>
            <a:fld id="{1B372B4C-6953-4F6E-9313-FBD9E3119F09}" type="slidenum">
              <a:rPr lang="pt-BR" smtClean="0"/>
              <a:pPr/>
              <a:t>39</a:t>
            </a:fld>
            <a:endParaRPr lang="pt-BR" smtClean="0"/>
          </a:p>
        </p:txBody>
      </p:sp>
      <p:sp>
        <p:nvSpPr>
          <p:cNvPr id="149507" name="Rectangle 2"/>
          <p:cNvSpPr>
            <a:spLocks noGrp="1" noChangeArrowheads="1"/>
          </p:cNvSpPr>
          <p:nvPr>
            <p:ph type="title"/>
          </p:nvPr>
        </p:nvSpPr>
        <p:spPr>
          <a:xfrm>
            <a:off x="395288" y="404813"/>
            <a:ext cx="8229600" cy="1008062"/>
          </a:xfrm>
        </p:spPr>
        <p:txBody>
          <a:bodyPr>
            <a:normAutofit fontScale="90000"/>
          </a:bodyPr>
          <a:lstStyle/>
          <a:p>
            <a:r>
              <a:rPr lang="pt-BR" sz="4000" b="1" dirty="0" smtClean="0">
                <a:solidFill>
                  <a:srgbClr val="FFFF00"/>
                </a:solidFill>
                <a:latin typeface="Times New Roman" pitchFamily="18" charset="0"/>
              </a:rPr>
              <a:t/>
            </a:r>
            <a:br>
              <a:rPr lang="pt-BR" sz="4000" b="1" dirty="0" smtClean="0">
                <a:solidFill>
                  <a:srgbClr val="FFFF00"/>
                </a:solidFill>
                <a:latin typeface="Times New Roman" pitchFamily="18" charset="0"/>
              </a:rPr>
            </a:br>
            <a:r>
              <a:rPr lang="pt-BR" sz="4000" b="1" dirty="0" smtClean="0">
                <a:solidFill>
                  <a:srgbClr val="FFFF00"/>
                </a:solidFill>
                <a:latin typeface="Times New Roman" pitchFamily="18" charset="0"/>
              </a:rPr>
              <a:t/>
            </a:r>
            <a:br>
              <a:rPr lang="pt-BR" sz="4000" b="1" dirty="0" smtClean="0">
                <a:solidFill>
                  <a:srgbClr val="FFFF00"/>
                </a:solidFill>
                <a:latin typeface="Times New Roman" pitchFamily="18" charset="0"/>
              </a:rPr>
            </a:br>
            <a:r>
              <a:rPr lang="pt-BR" sz="4000" b="1" dirty="0" smtClean="0">
                <a:solidFill>
                  <a:srgbClr val="FFFF00"/>
                </a:solidFill>
                <a:latin typeface="Times New Roman" pitchFamily="18" charset="0"/>
              </a:rPr>
              <a:t/>
            </a:r>
            <a:br>
              <a:rPr lang="pt-BR" sz="4000" b="1" dirty="0" smtClean="0">
                <a:solidFill>
                  <a:srgbClr val="FFFF00"/>
                </a:solidFill>
                <a:latin typeface="Times New Roman" pitchFamily="18" charset="0"/>
              </a:rPr>
            </a:br>
            <a:r>
              <a:rPr lang="pt-BR" sz="4000" b="1" dirty="0" smtClean="0">
                <a:solidFill>
                  <a:srgbClr val="FFFF00"/>
                </a:solidFill>
                <a:latin typeface="Times New Roman" pitchFamily="18" charset="0"/>
              </a:rPr>
              <a:t/>
            </a:r>
            <a:br>
              <a:rPr lang="pt-BR" sz="4000" b="1" dirty="0" smtClean="0">
                <a:solidFill>
                  <a:srgbClr val="FFFF00"/>
                </a:solidFill>
                <a:latin typeface="Times New Roman" pitchFamily="18" charset="0"/>
              </a:rPr>
            </a:br>
            <a:r>
              <a:rPr lang="pt-BR" sz="4000" b="1" dirty="0" smtClean="0">
                <a:solidFill>
                  <a:srgbClr val="FFFF00"/>
                </a:solidFill>
                <a:latin typeface="Times New Roman" pitchFamily="18" charset="0"/>
              </a:rPr>
              <a:t/>
            </a:r>
            <a:br>
              <a:rPr lang="pt-BR" sz="4000" b="1" dirty="0" smtClean="0">
                <a:solidFill>
                  <a:srgbClr val="FFFF00"/>
                </a:solidFill>
                <a:latin typeface="Times New Roman" pitchFamily="18" charset="0"/>
              </a:rPr>
            </a:br>
            <a:r>
              <a:rPr lang="pt-BR" sz="4000" b="1" dirty="0" smtClean="0">
                <a:solidFill>
                  <a:srgbClr val="FFFF00"/>
                </a:solidFill>
                <a:latin typeface="Times New Roman" pitchFamily="18" charset="0"/>
              </a:rPr>
              <a:t/>
            </a:r>
            <a:br>
              <a:rPr lang="pt-BR" sz="4000" b="1" dirty="0" smtClean="0">
                <a:solidFill>
                  <a:srgbClr val="FFFF00"/>
                </a:solidFill>
                <a:latin typeface="Times New Roman" pitchFamily="18" charset="0"/>
              </a:rPr>
            </a:br>
            <a:r>
              <a:rPr lang="pt-BR" sz="4000" b="1" dirty="0" smtClean="0">
                <a:solidFill>
                  <a:srgbClr val="FFFF00"/>
                </a:solidFill>
                <a:latin typeface="Times New Roman" pitchFamily="18" charset="0"/>
              </a:rPr>
              <a:t/>
            </a:r>
            <a:br>
              <a:rPr lang="pt-BR" sz="4000" b="1" dirty="0" smtClean="0">
                <a:solidFill>
                  <a:srgbClr val="FFFF00"/>
                </a:solidFill>
                <a:latin typeface="Times New Roman" pitchFamily="18" charset="0"/>
              </a:rPr>
            </a:br>
            <a:r>
              <a:rPr lang="pt-BR" sz="4000" b="1" dirty="0" smtClean="0">
                <a:solidFill>
                  <a:srgbClr val="FFFF00"/>
                </a:solidFill>
                <a:latin typeface="Times New Roman" pitchFamily="18" charset="0"/>
              </a:rPr>
              <a:t/>
            </a:r>
            <a:br>
              <a:rPr lang="pt-BR" sz="4000" b="1" dirty="0" smtClean="0">
                <a:solidFill>
                  <a:srgbClr val="FFFF00"/>
                </a:solidFill>
                <a:latin typeface="Times New Roman" pitchFamily="18" charset="0"/>
              </a:rPr>
            </a:br>
            <a:r>
              <a:rPr lang="pt-BR" sz="4000" b="1" dirty="0" smtClean="0">
                <a:solidFill>
                  <a:srgbClr val="FFFF00"/>
                </a:solidFill>
                <a:latin typeface="Times New Roman" pitchFamily="18" charset="0"/>
              </a:rPr>
              <a:t/>
            </a:r>
            <a:br>
              <a:rPr lang="pt-BR" sz="4000" b="1" dirty="0" smtClean="0">
                <a:solidFill>
                  <a:srgbClr val="FFFF00"/>
                </a:solidFill>
                <a:latin typeface="Times New Roman" pitchFamily="18" charset="0"/>
              </a:rPr>
            </a:br>
            <a:r>
              <a:rPr lang="pt-BR" sz="4000" b="1" dirty="0" smtClean="0">
                <a:solidFill>
                  <a:srgbClr val="FFFF00"/>
                </a:solidFill>
                <a:latin typeface="Times New Roman" pitchFamily="18" charset="0"/>
              </a:rPr>
              <a:t/>
            </a:r>
            <a:br>
              <a:rPr lang="pt-BR" sz="4000" b="1" dirty="0" smtClean="0">
                <a:solidFill>
                  <a:srgbClr val="FFFF00"/>
                </a:solidFill>
                <a:latin typeface="Times New Roman" pitchFamily="18" charset="0"/>
              </a:rPr>
            </a:br>
            <a:r>
              <a:rPr lang="pt-BR" sz="4000" b="1" dirty="0" smtClean="0">
                <a:solidFill>
                  <a:srgbClr val="FFFF00"/>
                </a:solidFill>
                <a:latin typeface="Times New Roman" pitchFamily="18" charset="0"/>
              </a:rPr>
              <a:t/>
            </a:r>
            <a:br>
              <a:rPr lang="pt-BR" sz="4000" b="1" dirty="0" smtClean="0">
                <a:solidFill>
                  <a:srgbClr val="FFFF00"/>
                </a:solidFill>
                <a:latin typeface="Times New Roman" pitchFamily="18" charset="0"/>
              </a:rPr>
            </a:br>
            <a:r>
              <a:rPr lang="pt-BR" sz="4000" b="1" dirty="0" smtClean="0">
                <a:solidFill>
                  <a:srgbClr val="FFFF00"/>
                </a:solidFill>
                <a:latin typeface="Times New Roman" pitchFamily="18" charset="0"/>
              </a:rPr>
              <a:t/>
            </a:r>
            <a:br>
              <a:rPr lang="pt-BR" sz="4000" b="1" dirty="0" smtClean="0">
                <a:solidFill>
                  <a:srgbClr val="FFFF00"/>
                </a:solidFill>
                <a:latin typeface="Times New Roman" pitchFamily="18" charset="0"/>
              </a:rPr>
            </a:br>
            <a:r>
              <a:rPr lang="pt-BR" sz="4000" b="1" dirty="0" smtClean="0">
                <a:solidFill>
                  <a:srgbClr val="FFFF00"/>
                </a:solidFill>
                <a:latin typeface="Times New Roman" pitchFamily="18" charset="0"/>
              </a:rPr>
              <a:t/>
            </a:r>
            <a:br>
              <a:rPr lang="pt-BR" sz="4000" b="1" dirty="0" smtClean="0">
                <a:solidFill>
                  <a:srgbClr val="FFFF00"/>
                </a:solidFill>
                <a:latin typeface="Times New Roman" pitchFamily="18" charset="0"/>
              </a:rPr>
            </a:br>
            <a:r>
              <a:rPr lang="pt-BR" sz="4000" b="1" dirty="0" smtClean="0">
                <a:solidFill>
                  <a:srgbClr val="FFFF00"/>
                </a:solidFill>
                <a:latin typeface="Times New Roman" pitchFamily="18" charset="0"/>
              </a:rPr>
              <a:t/>
            </a:r>
            <a:br>
              <a:rPr lang="pt-BR" sz="4000" b="1" dirty="0" smtClean="0">
                <a:solidFill>
                  <a:srgbClr val="FFFF00"/>
                </a:solidFill>
                <a:latin typeface="Times New Roman" pitchFamily="18" charset="0"/>
              </a:rPr>
            </a:br>
            <a:r>
              <a:rPr lang="pt-BR" sz="4000" b="1" dirty="0" smtClean="0">
                <a:solidFill>
                  <a:srgbClr val="FFFF00"/>
                </a:solidFill>
                <a:latin typeface="Times New Roman" pitchFamily="18" charset="0"/>
              </a:rPr>
              <a:t/>
            </a:r>
            <a:br>
              <a:rPr lang="pt-BR" sz="4000" b="1" dirty="0" smtClean="0">
                <a:solidFill>
                  <a:srgbClr val="FFFF00"/>
                </a:solidFill>
                <a:latin typeface="Times New Roman" pitchFamily="18" charset="0"/>
              </a:rPr>
            </a:br>
            <a:r>
              <a:rPr lang="pt-BR" sz="4000" b="1" dirty="0" smtClean="0">
                <a:solidFill>
                  <a:srgbClr val="FFFF00"/>
                </a:solidFill>
                <a:latin typeface="Times New Roman" pitchFamily="18" charset="0"/>
              </a:rPr>
              <a:t/>
            </a:r>
            <a:br>
              <a:rPr lang="pt-BR" sz="4000" b="1" dirty="0" smtClean="0">
                <a:solidFill>
                  <a:srgbClr val="FFFF00"/>
                </a:solidFill>
                <a:latin typeface="Times New Roman" pitchFamily="18" charset="0"/>
              </a:rPr>
            </a:br>
            <a:r>
              <a:rPr lang="pt-BR" sz="4000" b="1" dirty="0" smtClean="0">
                <a:solidFill>
                  <a:srgbClr val="FFFF00"/>
                </a:solidFill>
                <a:latin typeface="Times New Roman" pitchFamily="18" charset="0"/>
              </a:rPr>
              <a:t/>
            </a:r>
            <a:br>
              <a:rPr lang="pt-BR" sz="4000" b="1" dirty="0" smtClean="0">
                <a:solidFill>
                  <a:srgbClr val="FFFF00"/>
                </a:solidFill>
                <a:latin typeface="Times New Roman" pitchFamily="18" charset="0"/>
              </a:rPr>
            </a:br>
            <a:r>
              <a:rPr lang="pt-BR" sz="4000" b="1" dirty="0" smtClean="0">
                <a:solidFill>
                  <a:srgbClr val="FFFF00"/>
                </a:solidFill>
                <a:latin typeface="Times New Roman" pitchFamily="18" charset="0"/>
              </a:rPr>
              <a:t/>
            </a:r>
            <a:br>
              <a:rPr lang="pt-BR" sz="4000" b="1" dirty="0" smtClean="0">
                <a:solidFill>
                  <a:srgbClr val="FFFF00"/>
                </a:solidFill>
                <a:latin typeface="Times New Roman" pitchFamily="18" charset="0"/>
              </a:rPr>
            </a:br>
            <a:r>
              <a:rPr lang="pt-BR" sz="4000" b="1" dirty="0" smtClean="0">
                <a:solidFill>
                  <a:srgbClr val="FFFF00"/>
                </a:solidFill>
                <a:latin typeface="Times New Roman" pitchFamily="18" charset="0"/>
              </a:rPr>
              <a:t/>
            </a:r>
            <a:br>
              <a:rPr lang="pt-BR" sz="4000" b="1" dirty="0" smtClean="0">
                <a:solidFill>
                  <a:srgbClr val="FFFF00"/>
                </a:solidFill>
                <a:latin typeface="Times New Roman" pitchFamily="18" charset="0"/>
              </a:rPr>
            </a:br>
            <a:r>
              <a:rPr lang="pt-BR" sz="4000" b="1" dirty="0" smtClean="0">
                <a:solidFill>
                  <a:srgbClr val="FFFF00"/>
                </a:solidFill>
                <a:latin typeface="Times New Roman" pitchFamily="18" charset="0"/>
              </a:rPr>
              <a:t/>
            </a:r>
            <a:br>
              <a:rPr lang="pt-BR" sz="4000" b="1" dirty="0" smtClean="0">
                <a:solidFill>
                  <a:srgbClr val="FFFF00"/>
                </a:solidFill>
                <a:latin typeface="Times New Roman" pitchFamily="18" charset="0"/>
              </a:rPr>
            </a:br>
            <a:r>
              <a:rPr lang="pt-BR" sz="4000" b="1" dirty="0" smtClean="0">
                <a:solidFill>
                  <a:srgbClr val="FFFF00"/>
                </a:solidFill>
                <a:latin typeface="Times New Roman" pitchFamily="18" charset="0"/>
              </a:rPr>
              <a:t/>
            </a:r>
            <a:br>
              <a:rPr lang="pt-BR" sz="4000" b="1" dirty="0" smtClean="0">
                <a:solidFill>
                  <a:srgbClr val="FFFF00"/>
                </a:solidFill>
                <a:latin typeface="Times New Roman" pitchFamily="18" charset="0"/>
              </a:rPr>
            </a:br>
            <a:r>
              <a:rPr lang="pt-BR" sz="4000" b="1" dirty="0" smtClean="0">
                <a:solidFill>
                  <a:srgbClr val="FFFF00"/>
                </a:solidFill>
                <a:latin typeface="Times New Roman" pitchFamily="18" charset="0"/>
              </a:rPr>
              <a:t/>
            </a:r>
            <a:br>
              <a:rPr lang="pt-BR" sz="4000" b="1" dirty="0" smtClean="0">
                <a:solidFill>
                  <a:srgbClr val="FFFF00"/>
                </a:solidFill>
                <a:latin typeface="Times New Roman" pitchFamily="18" charset="0"/>
              </a:rPr>
            </a:br>
            <a:r>
              <a:rPr lang="pt-BR" sz="4000" b="1" dirty="0" smtClean="0">
                <a:solidFill>
                  <a:srgbClr val="FFFF00"/>
                </a:solidFill>
                <a:latin typeface="Times New Roman" pitchFamily="18" charset="0"/>
              </a:rPr>
              <a:t/>
            </a:r>
            <a:br>
              <a:rPr lang="pt-BR" sz="4000" b="1" dirty="0" smtClean="0">
                <a:solidFill>
                  <a:srgbClr val="FFFF00"/>
                </a:solidFill>
                <a:latin typeface="Times New Roman" pitchFamily="18" charset="0"/>
              </a:rPr>
            </a:br>
            <a:r>
              <a:rPr lang="pt-BR" sz="4000" b="1" dirty="0" smtClean="0">
                <a:solidFill>
                  <a:srgbClr val="FFFF00"/>
                </a:solidFill>
                <a:latin typeface="Times New Roman" pitchFamily="18" charset="0"/>
              </a:rPr>
              <a:t/>
            </a:r>
            <a:br>
              <a:rPr lang="pt-BR" sz="4000" b="1" dirty="0" smtClean="0">
                <a:solidFill>
                  <a:srgbClr val="FFFF00"/>
                </a:solidFill>
                <a:latin typeface="Times New Roman" pitchFamily="18" charset="0"/>
              </a:rPr>
            </a:br>
            <a:r>
              <a:rPr lang="pt-BR" sz="4000" b="1" dirty="0" smtClean="0">
                <a:solidFill>
                  <a:srgbClr val="FFFF00"/>
                </a:solidFill>
                <a:latin typeface="Times New Roman" pitchFamily="18" charset="0"/>
              </a:rPr>
              <a:t/>
            </a:r>
            <a:br>
              <a:rPr lang="pt-BR" sz="4000" b="1" dirty="0" smtClean="0">
                <a:solidFill>
                  <a:srgbClr val="FFFF00"/>
                </a:solidFill>
                <a:latin typeface="Times New Roman" pitchFamily="18" charset="0"/>
              </a:rPr>
            </a:br>
            <a:r>
              <a:rPr lang="pt-BR" sz="4000" b="1" dirty="0" smtClean="0">
                <a:solidFill>
                  <a:srgbClr val="FFFF00"/>
                </a:solidFill>
                <a:latin typeface="Times New Roman" pitchFamily="18" charset="0"/>
              </a:rPr>
              <a:t/>
            </a:r>
            <a:br>
              <a:rPr lang="pt-BR" sz="4000" b="1" dirty="0" smtClean="0">
                <a:solidFill>
                  <a:srgbClr val="FFFF00"/>
                </a:solidFill>
                <a:latin typeface="Times New Roman" pitchFamily="18" charset="0"/>
              </a:rPr>
            </a:br>
            <a:r>
              <a:rPr lang="pt-BR" sz="4000" b="1" dirty="0" smtClean="0">
                <a:solidFill>
                  <a:srgbClr val="FFFF00"/>
                </a:solidFill>
                <a:latin typeface="Times New Roman" pitchFamily="18" charset="0"/>
              </a:rPr>
              <a:t/>
            </a:r>
            <a:br>
              <a:rPr lang="pt-BR" sz="4000" b="1" dirty="0" smtClean="0">
                <a:solidFill>
                  <a:srgbClr val="FFFF00"/>
                </a:solidFill>
                <a:latin typeface="Times New Roman" pitchFamily="18" charset="0"/>
              </a:rPr>
            </a:br>
            <a:r>
              <a:rPr lang="pt-BR" sz="4000" b="1" dirty="0" smtClean="0">
                <a:solidFill>
                  <a:srgbClr val="FFFF00"/>
                </a:solidFill>
                <a:latin typeface="Times New Roman" pitchFamily="18" charset="0"/>
              </a:rPr>
              <a:t/>
            </a:r>
            <a:br>
              <a:rPr lang="pt-BR" sz="4000" b="1" dirty="0" smtClean="0">
                <a:solidFill>
                  <a:srgbClr val="FFFF00"/>
                </a:solidFill>
                <a:latin typeface="Times New Roman" pitchFamily="18" charset="0"/>
              </a:rPr>
            </a:br>
            <a:r>
              <a:rPr lang="pt-BR" sz="4000" b="1" dirty="0" smtClean="0">
                <a:solidFill>
                  <a:srgbClr val="FFFF00"/>
                </a:solidFill>
                <a:latin typeface="Times New Roman" pitchFamily="18" charset="0"/>
              </a:rPr>
              <a:t/>
            </a:r>
            <a:br>
              <a:rPr lang="pt-BR" sz="4000" b="1" dirty="0" smtClean="0">
                <a:solidFill>
                  <a:srgbClr val="FFFF00"/>
                </a:solidFill>
                <a:latin typeface="Times New Roman" pitchFamily="18" charset="0"/>
              </a:rPr>
            </a:br>
            <a:r>
              <a:rPr lang="pt-BR" sz="4000" b="1" dirty="0" smtClean="0">
                <a:solidFill>
                  <a:srgbClr val="FFFF00"/>
                </a:solidFill>
                <a:latin typeface="Times New Roman" pitchFamily="18" charset="0"/>
              </a:rPr>
              <a:t/>
            </a:r>
            <a:br>
              <a:rPr lang="pt-BR" sz="4000" b="1" dirty="0" smtClean="0">
                <a:solidFill>
                  <a:srgbClr val="FFFF00"/>
                </a:solidFill>
                <a:latin typeface="Times New Roman" pitchFamily="18" charset="0"/>
              </a:rPr>
            </a:br>
            <a:r>
              <a:rPr lang="pt-BR" sz="4000" b="1" dirty="0" smtClean="0">
                <a:solidFill>
                  <a:srgbClr val="FFFF00"/>
                </a:solidFill>
                <a:latin typeface="Times New Roman" pitchFamily="18" charset="0"/>
              </a:rPr>
              <a:t/>
            </a:r>
            <a:br>
              <a:rPr lang="pt-BR" sz="4000" b="1" dirty="0" smtClean="0">
                <a:solidFill>
                  <a:srgbClr val="FFFF00"/>
                </a:solidFill>
                <a:latin typeface="Times New Roman" pitchFamily="18" charset="0"/>
              </a:rPr>
            </a:br>
            <a:r>
              <a:rPr lang="pt-BR" sz="4000" b="1" dirty="0" smtClean="0">
                <a:solidFill>
                  <a:srgbClr val="FFFF00"/>
                </a:solidFill>
                <a:latin typeface="Times New Roman" pitchFamily="18" charset="0"/>
              </a:rPr>
              <a:t/>
            </a:r>
            <a:br>
              <a:rPr lang="pt-BR" sz="4000" b="1" dirty="0" smtClean="0">
                <a:solidFill>
                  <a:srgbClr val="FFFF00"/>
                </a:solidFill>
                <a:latin typeface="Times New Roman" pitchFamily="18" charset="0"/>
              </a:rPr>
            </a:br>
            <a:r>
              <a:rPr lang="pt-BR" sz="4000" b="1" dirty="0" smtClean="0">
                <a:solidFill>
                  <a:srgbClr val="FFFF00"/>
                </a:solidFill>
                <a:latin typeface="Times New Roman" pitchFamily="18" charset="0"/>
              </a:rPr>
              <a:t/>
            </a:r>
            <a:br>
              <a:rPr lang="pt-BR" sz="4000" b="1" dirty="0" smtClean="0">
                <a:solidFill>
                  <a:srgbClr val="FFFF00"/>
                </a:solidFill>
                <a:latin typeface="Times New Roman" pitchFamily="18" charset="0"/>
              </a:rPr>
            </a:br>
            <a:r>
              <a:rPr lang="pt-BR" sz="4000" b="1" dirty="0" smtClean="0">
                <a:solidFill>
                  <a:srgbClr val="FFFF00"/>
                </a:solidFill>
                <a:latin typeface="Times New Roman" pitchFamily="18" charset="0"/>
              </a:rPr>
              <a:t/>
            </a:r>
            <a:br>
              <a:rPr lang="pt-BR" sz="4000" b="1" dirty="0" smtClean="0">
                <a:solidFill>
                  <a:srgbClr val="FFFF00"/>
                </a:solidFill>
                <a:latin typeface="Times New Roman" pitchFamily="18" charset="0"/>
              </a:rPr>
            </a:br>
            <a:r>
              <a:rPr lang="pt-BR" sz="4000" b="1" dirty="0" smtClean="0">
                <a:solidFill>
                  <a:srgbClr val="FFFF00"/>
                </a:solidFill>
                <a:latin typeface="Times New Roman" pitchFamily="18" charset="0"/>
              </a:rPr>
              <a:t/>
            </a:r>
            <a:br>
              <a:rPr lang="pt-BR" sz="4000" b="1" dirty="0" smtClean="0">
                <a:solidFill>
                  <a:srgbClr val="FFFF00"/>
                </a:solidFill>
                <a:latin typeface="Times New Roman" pitchFamily="18" charset="0"/>
              </a:rPr>
            </a:br>
            <a:r>
              <a:rPr lang="pt-BR" sz="4000" b="1" dirty="0" smtClean="0">
                <a:solidFill>
                  <a:srgbClr val="FFFF00"/>
                </a:solidFill>
                <a:latin typeface="Times New Roman" pitchFamily="18" charset="0"/>
              </a:rPr>
              <a:t/>
            </a:r>
            <a:br>
              <a:rPr lang="pt-BR" sz="4000" b="1" dirty="0" smtClean="0">
                <a:solidFill>
                  <a:srgbClr val="FFFF00"/>
                </a:solidFill>
                <a:latin typeface="Times New Roman" pitchFamily="18" charset="0"/>
              </a:rPr>
            </a:br>
            <a:r>
              <a:rPr lang="pt-BR" sz="4000" b="1" dirty="0" smtClean="0">
                <a:solidFill>
                  <a:srgbClr val="FFFF00"/>
                </a:solidFill>
                <a:latin typeface="Times New Roman" pitchFamily="18" charset="0"/>
              </a:rPr>
              <a:t/>
            </a:r>
            <a:br>
              <a:rPr lang="pt-BR" sz="4000" b="1" dirty="0" smtClean="0">
                <a:solidFill>
                  <a:srgbClr val="FFFF00"/>
                </a:solidFill>
                <a:latin typeface="Times New Roman" pitchFamily="18" charset="0"/>
              </a:rPr>
            </a:br>
            <a:r>
              <a:rPr lang="pt-BR" sz="4000" b="1" dirty="0" smtClean="0">
                <a:solidFill>
                  <a:srgbClr val="FFFF00"/>
                </a:solidFill>
                <a:latin typeface="Times New Roman" pitchFamily="18" charset="0"/>
              </a:rPr>
              <a:t/>
            </a:r>
            <a:br>
              <a:rPr lang="pt-BR" sz="4000" b="1" dirty="0" smtClean="0">
                <a:solidFill>
                  <a:srgbClr val="FFFF00"/>
                </a:solidFill>
                <a:latin typeface="Times New Roman" pitchFamily="18" charset="0"/>
              </a:rPr>
            </a:br>
            <a:r>
              <a:rPr lang="pt-BR" sz="4000" b="1" dirty="0" smtClean="0">
                <a:solidFill>
                  <a:srgbClr val="FFFF00"/>
                </a:solidFill>
                <a:latin typeface="Times New Roman" pitchFamily="18" charset="0"/>
              </a:rPr>
              <a:t/>
            </a:r>
            <a:br>
              <a:rPr lang="pt-BR" sz="4000" b="1" dirty="0" smtClean="0">
                <a:solidFill>
                  <a:srgbClr val="FFFF00"/>
                </a:solidFill>
                <a:latin typeface="Times New Roman" pitchFamily="18" charset="0"/>
              </a:rPr>
            </a:br>
            <a:r>
              <a:rPr lang="pt-BR" sz="4000" dirty="0" smtClean="0">
                <a:solidFill>
                  <a:srgbClr val="FFFF00"/>
                </a:solidFill>
                <a:latin typeface="Times New Roman" pitchFamily="18" charset="0"/>
              </a:rPr>
              <a:t/>
            </a:r>
            <a:br>
              <a:rPr lang="pt-BR" sz="4000" dirty="0" smtClean="0">
                <a:solidFill>
                  <a:srgbClr val="FFFF00"/>
                </a:solidFill>
                <a:latin typeface="Times New Roman" pitchFamily="18" charset="0"/>
              </a:rPr>
            </a:br>
            <a:r>
              <a:rPr lang="pt-BR" sz="4000" b="1" dirty="0" smtClean="0">
                <a:solidFill>
                  <a:srgbClr val="FFFF00"/>
                </a:solidFill>
                <a:latin typeface="Times New Roman" pitchFamily="18" charset="0"/>
              </a:rPr>
              <a:t> Eficácia das normas constitucionais sobre as liberdades: </a:t>
            </a:r>
            <a:endParaRPr lang="pt-BR" sz="4000" dirty="0" smtClean="0">
              <a:solidFill>
                <a:srgbClr val="FFFF00"/>
              </a:solidFill>
              <a:latin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8" name="Rectangle 3"/>
          <p:cNvSpPr>
            <a:spLocks noGrp="1" noChangeArrowheads="1"/>
          </p:cNvSpPr>
          <p:nvPr>
            <p:ph idx="1"/>
          </p:nvPr>
        </p:nvSpPr>
        <p:spPr>
          <a:xfrm>
            <a:off x="468313" y="1557338"/>
            <a:ext cx="8229600" cy="4741862"/>
          </a:xfrm>
        </p:spPr>
        <p:txBody>
          <a:bodyPr/>
          <a:lstStyle/>
          <a:p>
            <a:pPr marL="6350" indent="-6350" algn="ctr" eaLnBrk="1" hangingPunct="1">
              <a:lnSpc>
                <a:spcPct val="80000"/>
              </a:lnSpc>
              <a:buFontTx/>
              <a:buNone/>
            </a:pPr>
            <a:r>
              <a:rPr lang="pt-BR" sz="2400" b="1" smtClean="0">
                <a:solidFill>
                  <a:srgbClr val="FFFF00"/>
                </a:solidFill>
                <a:latin typeface="Times New Roman" pitchFamily="18" charset="0"/>
              </a:rPr>
              <a:t>Conceito de direito individual:</a:t>
            </a:r>
            <a:r>
              <a:rPr lang="pt-BR" sz="2400" b="1" smtClean="0">
                <a:solidFill>
                  <a:schemeClr val="bg1"/>
                </a:solidFill>
                <a:latin typeface="Times New Roman" pitchFamily="18" charset="0"/>
              </a:rPr>
              <a:t> </a:t>
            </a:r>
          </a:p>
          <a:p>
            <a:pPr marL="6350" indent="-6350" algn="ctr" eaLnBrk="1" hangingPunct="1">
              <a:lnSpc>
                <a:spcPct val="80000"/>
              </a:lnSpc>
              <a:buFontTx/>
              <a:buNone/>
            </a:pPr>
            <a:r>
              <a:rPr lang="pt-BR" sz="2400" smtClean="0">
                <a:solidFill>
                  <a:schemeClr val="bg1"/>
                </a:solidFill>
                <a:latin typeface="Times New Roman" pitchFamily="18" charset="0"/>
              </a:rPr>
              <a:t>São do direitos fundamentais do homem-indivíduo, são aqueles que reconhecem a autonomia aos particulares, garantindo a iniciativa e independência aos indivíduos diante dos demais membros da sociedade política e do próprio Estado.</a:t>
            </a:r>
          </a:p>
          <a:p>
            <a:pPr marL="6350" indent="-6350" algn="ctr" eaLnBrk="1" hangingPunct="1">
              <a:lnSpc>
                <a:spcPct val="80000"/>
              </a:lnSpc>
              <a:buFontTx/>
              <a:buNone/>
            </a:pPr>
            <a:r>
              <a:rPr lang="pt-BR" sz="2400" smtClean="0">
                <a:solidFill>
                  <a:schemeClr val="bg1"/>
                </a:solidFill>
                <a:latin typeface="Times New Roman" pitchFamily="18" charset="0"/>
              </a:rPr>
              <a:t>São direitos indispensáveis à pessoa humana, na medida em que são necessários para assegurar a todos uma existência digna, livre e igual .</a:t>
            </a:r>
          </a:p>
          <a:p>
            <a:pPr marL="6350" indent="-6350" algn="ctr" eaLnBrk="1" hangingPunct="1">
              <a:lnSpc>
                <a:spcPct val="80000"/>
              </a:lnSpc>
              <a:buFontTx/>
              <a:buNone/>
            </a:pPr>
            <a:endParaRPr lang="pt-BR" sz="2400" smtClean="0">
              <a:solidFill>
                <a:schemeClr val="bg1"/>
              </a:solidFill>
              <a:latin typeface="Times New Roman" pitchFamily="18" charset="0"/>
            </a:endParaRPr>
          </a:p>
          <a:p>
            <a:pPr marL="6350" indent="-6350" algn="ctr" eaLnBrk="1" hangingPunct="1">
              <a:lnSpc>
                <a:spcPct val="80000"/>
              </a:lnSpc>
              <a:buFontTx/>
              <a:buNone/>
            </a:pPr>
            <a:r>
              <a:rPr lang="pt-BR" sz="2400" b="1" smtClean="0">
                <a:solidFill>
                  <a:srgbClr val="FFFF00"/>
                </a:solidFill>
                <a:latin typeface="Times New Roman" pitchFamily="18" charset="0"/>
              </a:rPr>
              <a:t>Destinatários dos direitos e garantias individuais:</a:t>
            </a:r>
            <a:r>
              <a:rPr lang="pt-BR" sz="2400" b="1" smtClean="0">
                <a:solidFill>
                  <a:schemeClr val="bg1"/>
                </a:solidFill>
                <a:latin typeface="Times New Roman" pitchFamily="18" charset="0"/>
              </a:rPr>
              <a:t> </a:t>
            </a:r>
          </a:p>
          <a:p>
            <a:pPr marL="6350" indent="-6350" algn="ctr" eaLnBrk="1" hangingPunct="1">
              <a:lnSpc>
                <a:spcPct val="80000"/>
              </a:lnSpc>
              <a:buFontTx/>
              <a:buNone/>
            </a:pPr>
            <a:r>
              <a:rPr lang="pt-BR" sz="2400" smtClean="0">
                <a:solidFill>
                  <a:schemeClr val="bg1"/>
                </a:solidFill>
                <a:latin typeface="Times New Roman" pitchFamily="18" charset="0"/>
              </a:rPr>
              <a:t>São os brasileiros e os estrangeiros residentes no País(art. 5º); quanto aos estrangeiros não residentes, é difícil delinear sua posição, pois o artigo só menciona “brasileiros e estrangeiros residentes”.</a:t>
            </a:r>
          </a:p>
        </p:txBody>
      </p:sp>
      <p:sp>
        <p:nvSpPr>
          <p:cNvPr id="113666" name="Espaço Reservado para Número de Slide 5"/>
          <p:cNvSpPr>
            <a:spLocks noGrp="1"/>
          </p:cNvSpPr>
          <p:nvPr>
            <p:ph type="sldNum" sz="quarter" idx="15"/>
          </p:nvPr>
        </p:nvSpPr>
        <p:spPr>
          <a:xfrm>
            <a:off x="8410575" y="6181531"/>
            <a:ext cx="609600" cy="457200"/>
          </a:xfrm>
          <a:prstGeom prst="rect">
            <a:avLst/>
          </a:prstGeom>
          <a:noFill/>
        </p:spPr>
        <p:txBody>
          <a:bodyPr/>
          <a:lstStyle/>
          <a:p>
            <a:fld id="{1E4AA54A-8836-464E-B6AF-76E2756B609B}" type="slidenum">
              <a:rPr lang="pt-BR" smtClean="0"/>
              <a:pPr/>
              <a:t>4</a:t>
            </a:fld>
            <a:endParaRPr lang="pt-BR" smtClean="0"/>
          </a:p>
        </p:txBody>
      </p:sp>
      <p:sp>
        <p:nvSpPr>
          <p:cNvPr id="113667" name="Rectangle 2"/>
          <p:cNvSpPr>
            <a:spLocks noGrp="1" noChangeArrowheads="1"/>
          </p:cNvSpPr>
          <p:nvPr>
            <p:ph type="title"/>
          </p:nvPr>
        </p:nvSpPr>
        <p:spPr/>
        <p:txBody>
          <a:bodyPr>
            <a:normAutofit fontScale="90000"/>
          </a:bodyPr>
          <a:lstStyle/>
          <a:p>
            <a:pPr eaLnBrk="1" hangingPunct="1"/>
            <a:r>
              <a:rPr lang="pt-BR" sz="4000" b="1" smtClean="0">
                <a:solidFill>
                  <a:srgbClr val="FFFF00"/>
                </a:solidFill>
                <a:latin typeface="Times New Roman" pitchFamily="18" charset="0"/>
              </a:rPr>
              <a:t>Dos Direitos e Deveres Individuais e Coletivos:</a:t>
            </a:r>
            <a:r>
              <a:rPr lang="pt-BR" sz="3600" smtClean="0">
                <a:solidFill>
                  <a:srgbClr val="FFFF00"/>
                </a:solidFill>
                <a:latin typeface="Times New Roman" pitchFamily="18" charset="0"/>
              </a:rPr>
              <a:t>  </a:t>
            </a:r>
            <a:endParaRPr lang="pt-BR" sz="400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2" name="Rectangle 3"/>
          <p:cNvSpPr>
            <a:spLocks noGrp="1" noChangeArrowheads="1"/>
          </p:cNvSpPr>
          <p:nvPr>
            <p:ph idx="1"/>
          </p:nvPr>
        </p:nvSpPr>
        <p:spPr>
          <a:xfrm>
            <a:off x="395288" y="1268413"/>
            <a:ext cx="8229600" cy="5113337"/>
          </a:xfrm>
        </p:spPr>
        <p:txBody>
          <a:bodyPr/>
          <a:lstStyle/>
          <a:p>
            <a:pPr marL="0" indent="0" algn="ctr" eaLnBrk="1" hangingPunct="1">
              <a:lnSpc>
                <a:spcPct val="80000"/>
              </a:lnSpc>
              <a:buFontTx/>
              <a:buNone/>
            </a:pPr>
            <a:endParaRPr lang="pt-BR" sz="2400" smtClean="0">
              <a:latin typeface="Times New Roman" pitchFamily="18" charset="0"/>
            </a:endParaRPr>
          </a:p>
          <a:p>
            <a:pPr marL="0" indent="0" algn="ctr" eaLnBrk="1" hangingPunct="1">
              <a:lnSpc>
                <a:spcPct val="80000"/>
              </a:lnSpc>
              <a:buFontTx/>
              <a:buNone/>
            </a:pPr>
            <a:r>
              <a:rPr lang="pt-BR" sz="3600" smtClean="0">
                <a:solidFill>
                  <a:schemeClr val="bg1"/>
                </a:solidFill>
                <a:latin typeface="Times New Roman" pitchFamily="18" charset="0"/>
              </a:rPr>
              <a:t>O regime jurídico da propriedade tem seu fundamento na Constituição; esta garante o direito de propriedade, </a:t>
            </a:r>
            <a:r>
              <a:rPr lang="pt-BR" sz="3600" smtClean="0">
                <a:solidFill>
                  <a:srgbClr val="FFFF00"/>
                </a:solidFill>
                <a:latin typeface="Times New Roman" pitchFamily="18" charset="0"/>
              </a:rPr>
              <a:t>desde que este atenda sua função social (art. 5º, XXII),</a:t>
            </a:r>
            <a:r>
              <a:rPr lang="pt-BR" sz="3600" smtClean="0">
                <a:solidFill>
                  <a:schemeClr val="bg1"/>
                </a:solidFill>
                <a:latin typeface="Times New Roman" pitchFamily="18" charset="0"/>
              </a:rPr>
              <a:t> sendo assim, não há como escapar ao sentido que só garante o direito de propriedade que atenda sua função social.</a:t>
            </a:r>
            <a:endParaRPr lang="pt-BR" sz="3600" b="1" smtClean="0">
              <a:solidFill>
                <a:schemeClr val="bg1"/>
              </a:solidFill>
              <a:latin typeface="Times New Roman" pitchFamily="18" charset="0"/>
            </a:endParaRPr>
          </a:p>
        </p:txBody>
      </p:sp>
      <p:sp>
        <p:nvSpPr>
          <p:cNvPr id="150530" name="Espaço Reservado para Número de Slide 5"/>
          <p:cNvSpPr>
            <a:spLocks noGrp="1"/>
          </p:cNvSpPr>
          <p:nvPr>
            <p:ph type="sldNum" sz="quarter" idx="15"/>
          </p:nvPr>
        </p:nvSpPr>
        <p:spPr>
          <a:xfrm>
            <a:off x="8410575" y="6181531"/>
            <a:ext cx="609600" cy="457200"/>
          </a:xfrm>
          <a:prstGeom prst="rect">
            <a:avLst/>
          </a:prstGeom>
          <a:noFill/>
        </p:spPr>
        <p:txBody>
          <a:bodyPr/>
          <a:lstStyle/>
          <a:p>
            <a:fld id="{42A25687-0EBF-453D-87EA-290C793445F1}" type="slidenum">
              <a:rPr lang="pt-BR" smtClean="0"/>
              <a:pPr/>
              <a:t>40</a:t>
            </a:fld>
            <a:endParaRPr lang="pt-BR" smtClean="0"/>
          </a:p>
        </p:txBody>
      </p:sp>
      <p:sp>
        <p:nvSpPr>
          <p:cNvPr id="150531" name="Rectangle 2"/>
          <p:cNvSpPr>
            <a:spLocks noGrp="1" noChangeArrowheads="1"/>
          </p:cNvSpPr>
          <p:nvPr>
            <p:ph type="title"/>
          </p:nvPr>
        </p:nvSpPr>
        <p:spPr>
          <a:xfrm>
            <a:off x="395288" y="188913"/>
            <a:ext cx="8229600" cy="1143000"/>
          </a:xfrm>
        </p:spPr>
        <p:txBody>
          <a:bodyPr/>
          <a:lstStyle/>
          <a:p>
            <a:pPr eaLnBrk="1" hangingPunct="1"/>
            <a:r>
              <a:rPr lang="pt-BR" b="1" smtClean="0">
                <a:solidFill>
                  <a:srgbClr val="FFFF00"/>
                </a:solidFill>
                <a:latin typeface="Times New Roman" pitchFamily="18" charset="0"/>
              </a:rPr>
              <a:t>Direito de Propriedade:</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6" name="Rectangle 3"/>
          <p:cNvSpPr>
            <a:spLocks noGrp="1" noChangeArrowheads="1"/>
          </p:cNvSpPr>
          <p:nvPr>
            <p:ph idx="1"/>
          </p:nvPr>
        </p:nvSpPr>
        <p:spPr/>
        <p:txBody>
          <a:bodyPr anchor="ctr"/>
          <a:lstStyle/>
          <a:p>
            <a:pPr marL="0" indent="0" algn="ctr" eaLnBrk="1" hangingPunct="1">
              <a:buFontTx/>
              <a:buNone/>
            </a:pPr>
            <a:r>
              <a:rPr lang="pt-BR" smtClean="0">
                <a:solidFill>
                  <a:schemeClr val="bg1"/>
                </a:solidFill>
                <a:latin typeface="Times New Roman" pitchFamily="18" charset="0"/>
              </a:rPr>
              <a:t>Ele consiste na faculdade de usar, gozar, e dispor da coisa, bem como no direito de reavê-la do poder de quem quer injustamente a possua ou detenha (direito de seqüela). No âmbito do direito Constitucional, o direito de propriedade é mais amplo, de modo que abrange qualquer direito de conteúdo patrimonial. </a:t>
            </a:r>
          </a:p>
        </p:txBody>
      </p:sp>
      <p:sp>
        <p:nvSpPr>
          <p:cNvPr id="151554" name="Espaço Reservado para Número de Slide 5"/>
          <p:cNvSpPr>
            <a:spLocks noGrp="1"/>
          </p:cNvSpPr>
          <p:nvPr>
            <p:ph type="sldNum" sz="quarter" idx="15"/>
          </p:nvPr>
        </p:nvSpPr>
        <p:spPr>
          <a:xfrm>
            <a:off x="8410575" y="6181531"/>
            <a:ext cx="609600" cy="457200"/>
          </a:xfrm>
          <a:prstGeom prst="rect">
            <a:avLst/>
          </a:prstGeom>
          <a:noFill/>
        </p:spPr>
        <p:txBody>
          <a:bodyPr/>
          <a:lstStyle/>
          <a:p>
            <a:fld id="{72A1D3A4-A66F-4B51-BCC1-AD9DA7B16AE6}" type="slidenum">
              <a:rPr lang="pt-BR" smtClean="0"/>
              <a:pPr/>
              <a:t>41</a:t>
            </a:fld>
            <a:endParaRPr lang="pt-BR" smtClean="0"/>
          </a:p>
        </p:txBody>
      </p:sp>
      <p:sp>
        <p:nvSpPr>
          <p:cNvPr id="151555" name="Rectangle 2"/>
          <p:cNvSpPr>
            <a:spLocks noGrp="1" noChangeArrowheads="1"/>
          </p:cNvSpPr>
          <p:nvPr>
            <p:ph type="title"/>
          </p:nvPr>
        </p:nvSpPr>
        <p:spPr/>
        <p:txBody>
          <a:bodyPr>
            <a:normAutofit fontScale="90000"/>
          </a:bodyPr>
          <a:lstStyle/>
          <a:p>
            <a:pPr algn="ctr" eaLnBrk="1" hangingPunct="1"/>
            <a:r>
              <a:rPr lang="pt-BR" sz="4000" b="1" smtClean="0">
                <a:solidFill>
                  <a:srgbClr val="FFFF00"/>
                </a:solidFill>
                <a:latin typeface="Times New Roman" pitchFamily="18" charset="0"/>
              </a:rPr>
              <a:t>Qual a abrangência do Direito de Propriedade?</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80" name="Rectangle 3"/>
          <p:cNvSpPr>
            <a:spLocks noGrp="1" noChangeArrowheads="1"/>
          </p:cNvSpPr>
          <p:nvPr>
            <p:ph idx="1"/>
          </p:nvPr>
        </p:nvSpPr>
        <p:spPr>
          <a:xfrm>
            <a:off x="457200" y="1052513"/>
            <a:ext cx="8229600" cy="5073650"/>
          </a:xfrm>
        </p:spPr>
        <p:txBody>
          <a:bodyPr/>
          <a:lstStyle/>
          <a:p>
            <a:pPr marL="6350" indent="22225" algn="ctr" eaLnBrk="1" hangingPunct="1">
              <a:buFontTx/>
              <a:buNone/>
            </a:pPr>
            <a:r>
              <a:rPr lang="pt-BR" smtClean="0">
                <a:solidFill>
                  <a:schemeClr val="bg1"/>
                </a:solidFill>
                <a:latin typeface="Times New Roman" pitchFamily="18" charset="0"/>
              </a:rPr>
              <a:t>Consistem nos condicionamentos que atingem os caracteres tradicionais desse direito, pelo que era tido como direito absoluto (assegura a liberdade de dispor da coisa do modo que melhor lhe aprouver), exclusivo  e  perpétuo (não desaparece com a vida do proprietário).</a:t>
            </a:r>
          </a:p>
          <a:p>
            <a:pPr marL="6350" indent="22225" algn="ctr" eaLnBrk="1" hangingPunct="1">
              <a:buFontTx/>
              <a:buNone/>
            </a:pPr>
            <a:r>
              <a:rPr lang="pt-BR" smtClean="0">
                <a:solidFill>
                  <a:schemeClr val="bg1"/>
                </a:solidFill>
                <a:latin typeface="Times New Roman" pitchFamily="18" charset="0"/>
              </a:rPr>
              <a:t>Assim, a CF assegura o direito de propriedade, no art., 5º,  XXII, mas no seguinte condiciona esse direito, ou seja desde que atendida a função social da propriedade.</a:t>
            </a:r>
            <a:endParaRPr lang="pt-BR" b="1" smtClean="0">
              <a:solidFill>
                <a:schemeClr val="bg1"/>
              </a:solidFill>
              <a:latin typeface="Times New Roman" pitchFamily="18" charset="0"/>
            </a:endParaRPr>
          </a:p>
        </p:txBody>
      </p:sp>
      <p:sp>
        <p:nvSpPr>
          <p:cNvPr id="152578" name="Espaço Reservado para Número de Slide 5"/>
          <p:cNvSpPr>
            <a:spLocks noGrp="1"/>
          </p:cNvSpPr>
          <p:nvPr>
            <p:ph type="sldNum" sz="quarter" idx="15"/>
          </p:nvPr>
        </p:nvSpPr>
        <p:spPr>
          <a:xfrm>
            <a:off x="8410575" y="6181531"/>
            <a:ext cx="609600" cy="457200"/>
          </a:xfrm>
          <a:prstGeom prst="rect">
            <a:avLst/>
          </a:prstGeom>
          <a:noFill/>
        </p:spPr>
        <p:txBody>
          <a:bodyPr/>
          <a:lstStyle/>
          <a:p>
            <a:fld id="{1CDA2ACC-3502-4CDE-A397-0828E8B2A8EE}" type="slidenum">
              <a:rPr lang="pt-BR" smtClean="0"/>
              <a:pPr/>
              <a:t>42</a:t>
            </a:fld>
            <a:endParaRPr lang="pt-BR" smtClean="0"/>
          </a:p>
        </p:txBody>
      </p:sp>
      <p:sp>
        <p:nvSpPr>
          <p:cNvPr id="152579" name="Rectangle 2"/>
          <p:cNvSpPr>
            <a:spLocks noGrp="1" noChangeArrowheads="1"/>
          </p:cNvSpPr>
          <p:nvPr>
            <p:ph type="title"/>
          </p:nvPr>
        </p:nvSpPr>
        <p:spPr>
          <a:xfrm>
            <a:off x="468313" y="0"/>
            <a:ext cx="8229600" cy="1143000"/>
          </a:xfrm>
        </p:spPr>
        <p:txBody>
          <a:bodyPr/>
          <a:lstStyle/>
          <a:p>
            <a:pPr eaLnBrk="1" hangingPunct="1"/>
            <a:r>
              <a:rPr lang="pt-BR" sz="4000" b="1" smtClean="0">
                <a:solidFill>
                  <a:srgbClr val="FFFF00"/>
                </a:solidFill>
                <a:latin typeface="Times New Roman" pitchFamily="18" charset="0"/>
              </a:rPr>
              <a:t>Limitações ao Direito de Propriedade:</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4" name="Rectangle 3"/>
          <p:cNvSpPr>
            <a:spLocks noGrp="1" noChangeArrowheads="1"/>
          </p:cNvSpPr>
          <p:nvPr>
            <p:ph idx="1"/>
          </p:nvPr>
        </p:nvSpPr>
        <p:spPr/>
        <p:txBody>
          <a:bodyPr>
            <a:normAutofit lnSpcReduction="10000"/>
          </a:bodyPr>
          <a:lstStyle/>
          <a:p>
            <a:pPr marL="0" indent="0" algn="ctr" eaLnBrk="1" hangingPunct="1">
              <a:lnSpc>
                <a:spcPct val="80000"/>
              </a:lnSpc>
              <a:buFontTx/>
              <a:buNone/>
            </a:pPr>
            <a:r>
              <a:rPr lang="pt-BR" sz="2400" smtClean="0">
                <a:solidFill>
                  <a:schemeClr val="bg1"/>
                </a:solidFill>
                <a:latin typeface="Times New Roman" pitchFamily="18" charset="0"/>
              </a:rPr>
              <a:t>No caso de propriedade urbana, quando atinge às exigências fundamentais de ordenação da cidade expressas no plano diretor, art. 182 § 2º c/c §1ª da CF.</a:t>
            </a:r>
          </a:p>
          <a:p>
            <a:pPr marL="0" indent="0" algn="ctr" eaLnBrk="1" hangingPunct="1">
              <a:lnSpc>
                <a:spcPct val="80000"/>
              </a:lnSpc>
              <a:buFontTx/>
              <a:buNone/>
            </a:pPr>
            <a:r>
              <a:rPr lang="pt-BR" sz="2400" smtClean="0">
                <a:solidFill>
                  <a:schemeClr val="bg1"/>
                </a:solidFill>
                <a:latin typeface="Times New Roman" pitchFamily="18" charset="0"/>
              </a:rPr>
              <a:t>No que diz respeito a propriedade rural deve seguir alguns requisitos, art. 186 da CF:</a:t>
            </a:r>
          </a:p>
          <a:p>
            <a:pPr marL="0" indent="0" algn="ctr" eaLnBrk="1" hangingPunct="1">
              <a:lnSpc>
                <a:spcPct val="80000"/>
              </a:lnSpc>
              <a:buFontTx/>
              <a:buNone/>
            </a:pPr>
            <a:r>
              <a:rPr lang="pt-BR" sz="2400" smtClean="0">
                <a:solidFill>
                  <a:schemeClr val="bg1"/>
                </a:solidFill>
                <a:latin typeface="Times New Roman" pitchFamily="18" charset="0"/>
              </a:rPr>
              <a:t>Art. 186. A função social é cumprida quando a propriedade rural atende, simultaneamente, segundo critérios e graus de exigência estabelecidos em lei, aos seguintes requisitos:</a:t>
            </a:r>
          </a:p>
          <a:p>
            <a:pPr marL="0" indent="0" algn="ctr" eaLnBrk="1" hangingPunct="1">
              <a:lnSpc>
                <a:spcPct val="80000"/>
              </a:lnSpc>
              <a:buFontTx/>
              <a:buNone/>
            </a:pPr>
            <a:r>
              <a:rPr lang="pt-BR" sz="2400" smtClean="0">
                <a:solidFill>
                  <a:schemeClr val="bg1"/>
                </a:solidFill>
                <a:latin typeface="Times New Roman" pitchFamily="18" charset="0"/>
              </a:rPr>
              <a:t>I - aproveitamento racional e adequado;</a:t>
            </a:r>
          </a:p>
          <a:p>
            <a:pPr marL="0" indent="0" algn="ctr" eaLnBrk="1" hangingPunct="1">
              <a:lnSpc>
                <a:spcPct val="80000"/>
              </a:lnSpc>
              <a:buFontTx/>
              <a:buNone/>
            </a:pPr>
            <a:r>
              <a:rPr lang="pt-BR" sz="2400" smtClean="0">
                <a:solidFill>
                  <a:schemeClr val="bg1"/>
                </a:solidFill>
                <a:latin typeface="Times New Roman" pitchFamily="18" charset="0"/>
              </a:rPr>
              <a:t>II - utilização adequada dos recursos naturais disponíveis e preservação do meio ambiente;</a:t>
            </a:r>
          </a:p>
          <a:p>
            <a:pPr marL="0" indent="0" algn="ctr" eaLnBrk="1" hangingPunct="1">
              <a:lnSpc>
                <a:spcPct val="80000"/>
              </a:lnSpc>
              <a:buFontTx/>
              <a:buNone/>
            </a:pPr>
            <a:r>
              <a:rPr lang="pt-BR" sz="2400" smtClean="0">
                <a:solidFill>
                  <a:schemeClr val="bg1"/>
                </a:solidFill>
                <a:latin typeface="Times New Roman" pitchFamily="18" charset="0"/>
              </a:rPr>
              <a:t>III - observância das disposições que regulam as relações de trabalho;</a:t>
            </a:r>
          </a:p>
          <a:p>
            <a:pPr marL="0" indent="0" algn="ctr" eaLnBrk="1" hangingPunct="1">
              <a:lnSpc>
                <a:spcPct val="80000"/>
              </a:lnSpc>
              <a:buFontTx/>
              <a:buNone/>
            </a:pPr>
            <a:r>
              <a:rPr lang="pt-BR" sz="2400" smtClean="0">
                <a:solidFill>
                  <a:schemeClr val="bg1"/>
                </a:solidFill>
                <a:latin typeface="Times New Roman" pitchFamily="18" charset="0"/>
              </a:rPr>
              <a:t>IV - exploração que favoreça o bem-estar dos proprietários e dos trabalhadores.</a:t>
            </a:r>
          </a:p>
        </p:txBody>
      </p:sp>
      <p:sp>
        <p:nvSpPr>
          <p:cNvPr id="153602" name="Espaço Reservado para Número de Slide 5"/>
          <p:cNvSpPr>
            <a:spLocks noGrp="1"/>
          </p:cNvSpPr>
          <p:nvPr>
            <p:ph type="sldNum" sz="quarter" idx="15"/>
          </p:nvPr>
        </p:nvSpPr>
        <p:spPr>
          <a:xfrm>
            <a:off x="8410575" y="6181531"/>
            <a:ext cx="609600" cy="457200"/>
          </a:xfrm>
          <a:prstGeom prst="rect">
            <a:avLst/>
          </a:prstGeom>
          <a:noFill/>
        </p:spPr>
        <p:txBody>
          <a:bodyPr/>
          <a:lstStyle/>
          <a:p>
            <a:fld id="{0A837B79-1583-4A42-B3FF-C17BBB770FA9}" type="slidenum">
              <a:rPr lang="pt-BR" smtClean="0"/>
              <a:pPr/>
              <a:t>43</a:t>
            </a:fld>
            <a:endParaRPr lang="pt-BR" smtClean="0"/>
          </a:p>
        </p:txBody>
      </p:sp>
      <p:sp>
        <p:nvSpPr>
          <p:cNvPr id="153603" name="Rectangle 2"/>
          <p:cNvSpPr>
            <a:spLocks noGrp="1" noChangeArrowheads="1"/>
          </p:cNvSpPr>
          <p:nvPr>
            <p:ph type="title"/>
          </p:nvPr>
        </p:nvSpPr>
        <p:spPr/>
        <p:txBody>
          <a:bodyPr>
            <a:normAutofit fontScale="90000"/>
          </a:bodyPr>
          <a:lstStyle/>
          <a:p>
            <a:pPr eaLnBrk="1" hangingPunct="1"/>
            <a:r>
              <a:rPr lang="pt-BR" sz="4000" b="1" smtClean="0">
                <a:solidFill>
                  <a:srgbClr val="FFFF00"/>
                </a:solidFill>
                <a:latin typeface="Times New Roman" pitchFamily="18" charset="0"/>
              </a:rPr>
              <a:t>O que se entende por função social de propriedade?</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8" name="Rectangle 3"/>
          <p:cNvSpPr>
            <a:spLocks noGrp="1" noChangeArrowheads="1"/>
          </p:cNvSpPr>
          <p:nvPr>
            <p:ph idx="1"/>
          </p:nvPr>
        </p:nvSpPr>
        <p:spPr/>
        <p:txBody>
          <a:bodyPr anchor="ctr"/>
          <a:lstStyle/>
          <a:p>
            <a:pPr marL="0" indent="0" algn="ctr" eaLnBrk="1" hangingPunct="1">
              <a:buFontTx/>
              <a:buAutoNum type="alphaLcParenR"/>
            </a:pPr>
            <a:r>
              <a:rPr lang="pt-BR" b="1" i="1" smtClean="0">
                <a:solidFill>
                  <a:srgbClr val="FFFF00"/>
                </a:solidFill>
                <a:latin typeface="Times New Roman" pitchFamily="18" charset="0"/>
              </a:rPr>
              <a:t>Garantia de conservação:</a:t>
            </a:r>
            <a:r>
              <a:rPr lang="pt-BR" i="1" smtClean="0">
                <a:solidFill>
                  <a:schemeClr val="bg1"/>
                </a:solidFill>
                <a:latin typeface="Times New Roman" pitchFamily="18" charset="0"/>
              </a:rPr>
              <a:t> </a:t>
            </a:r>
            <a:r>
              <a:rPr lang="pt-BR" smtClean="0">
                <a:solidFill>
                  <a:schemeClr val="bg1"/>
                </a:solidFill>
                <a:latin typeface="Times New Roman" pitchFamily="18" charset="0"/>
              </a:rPr>
              <a:t>Ninguém pode ser privado de seus bens fora das hipóteses previstas na CF;</a:t>
            </a:r>
          </a:p>
          <a:p>
            <a:pPr marL="0" indent="0" algn="ctr" eaLnBrk="1" hangingPunct="1">
              <a:buFontTx/>
              <a:buAutoNum type="alphaLcParenR"/>
            </a:pPr>
            <a:endParaRPr lang="pt-BR" smtClean="0">
              <a:solidFill>
                <a:schemeClr val="bg1"/>
              </a:solidFill>
              <a:latin typeface="Times New Roman" pitchFamily="18" charset="0"/>
            </a:endParaRPr>
          </a:p>
          <a:p>
            <a:pPr marL="0" indent="0" algn="ctr" eaLnBrk="1" hangingPunct="1">
              <a:buFontTx/>
              <a:buAutoNum type="alphaLcParenR"/>
            </a:pPr>
            <a:r>
              <a:rPr lang="pt-BR" b="1" i="1" smtClean="0">
                <a:solidFill>
                  <a:srgbClr val="FFFF00"/>
                </a:solidFill>
                <a:latin typeface="Times New Roman" pitchFamily="18" charset="0"/>
              </a:rPr>
              <a:t>Garantia de compensação</a:t>
            </a:r>
            <a:r>
              <a:rPr lang="pt-BR" i="1" smtClean="0">
                <a:solidFill>
                  <a:schemeClr val="bg1"/>
                </a:solidFill>
                <a:latin typeface="Times New Roman" pitchFamily="18" charset="0"/>
              </a:rPr>
              <a:t>:</a:t>
            </a:r>
            <a:r>
              <a:rPr lang="pt-BR" smtClean="0">
                <a:solidFill>
                  <a:schemeClr val="bg1"/>
                </a:solidFill>
                <a:latin typeface="Times New Roman" pitchFamily="18" charset="0"/>
              </a:rPr>
              <a:t> Caso privado de seus bens, o proprietário tem o direito de receber a devida indenização, equivalente aos prejuízos sofridos.</a:t>
            </a:r>
            <a:endParaRPr lang="pt-BR" i="1" smtClean="0">
              <a:solidFill>
                <a:schemeClr val="bg1"/>
              </a:solidFill>
              <a:latin typeface="Times New Roman" pitchFamily="18" charset="0"/>
            </a:endParaRPr>
          </a:p>
        </p:txBody>
      </p:sp>
      <p:sp>
        <p:nvSpPr>
          <p:cNvPr id="154626" name="Espaço Reservado para Número de Slide 5"/>
          <p:cNvSpPr>
            <a:spLocks noGrp="1"/>
          </p:cNvSpPr>
          <p:nvPr>
            <p:ph type="sldNum" sz="quarter" idx="15"/>
          </p:nvPr>
        </p:nvSpPr>
        <p:spPr>
          <a:xfrm>
            <a:off x="8410575" y="6181531"/>
            <a:ext cx="609600" cy="457200"/>
          </a:xfrm>
          <a:prstGeom prst="rect">
            <a:avLst/>
          </a:prstGeom>
          <a:noFill/>
        </p:spPr>
        <p:txBody>
          <a:bodyPr/>
          <a:lstStyle/>
          <a:p>
            <a:fld id="{CFAB536D-20FF-4D0B-B438-63DE47C78EBB}" type="slidenum">
              <a:rPr lang="pt-BR" smtClean="0"/>
              <a:pPr/>
              <a:t>44</a:t>
            </a:fld>
            <a:endParaRPr lang="pt-BR" smtClean="0"/>
          </a:p>
        </p:txBody>
      </p:sp>
      <p:sp>
        <p:nvSpPr>
          <p:cNvPr id="154627" name="Rectangle 2"/>
          <p:cNvSpPr>
            <a:spLocks noGrp="1" noChangeArrowheads="1"/>
          </p:cNvSpPr>
          <p:nvPr>
            <p:ph type="title"/>
          </p:nvPr>
        </p:nvSpPr>
        <p:spPr/>
        <p:txBody>
          <a:bodyPr>
            <a:normAutofit fontScale="90000"/>
          </a:bodyPr>
          <a:lstStyle/>
          <a:p>
            <a:pPr eaLnBrk="1" hangingPunct="1"/>
            <a:r>
              <a:rPr lang="pt-BR" b="1" smtClean="0">
                <a:solidFill>
                  <a:srgbClr val="FFFF00"/>
                </a:solidFill>
                <a:latin typeface="Times New Roman" pitchFamily="18" charset="0"/>
              </a:rPr>
              <a:t>Garantias do Direito de Propriedade:</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2" name="Rectangle 3"/>
          <p:cNvSpPr>
            <a:spLocks noGrp="1" noChangeArrowheads="1"/>
          </p:cNvSpPr>
          <p:nvPr>
            <p:ph idx="1"/>
          </p:nvPr>
        </p:nvSpPr>
        <p:spPr>
          <a:xfrm>
            <a:off x="457200" y="1052513"/>
            <a:ext cx="8229600" cy="5073650"/>
          </a:xfrm>
        </p:spPr>
        <p:txBody>
          <a:bodyPr/>
          <a:lstStyle/>
          <a:p>
            <a:pPr marL="0" indent="0" algn="ctr" eaLnBrk="1" hangingPunct="1">
              <a:buFontTx/>
              <a:buNone/>
            </a:pPr>
            <a:r>
              <a:rPr lang="pt-BR" smtClean="0">
                <a:solidFill>
                  <a:schemeClr val="bg1"/>
                </a:solidFill>
                <a:latin typeface="Times New Roman" pitchFamily="18" charset="0"/>
              </a:rPr>
              <a:t>Trata-se do ato pelo qual o Poder Público toma para si ou transfere para terceiros bens de particulares, mediante o pagamento de justa e prévia indenização.</a:t>
            </a:r>
          </a:p>
          <a:p>
            <a:pPr marL="0" indent="0" algn="ctr" eaLnBrk="1" hangingPunct="1">
              <a:buFontTx/>
              <a:buNone/>
            </a:pPr>
            <a:endParaRPr lang="pt-BR" smtClean="0">
              <a:solidFill>
                <a:schemeClr val="bg1"/>
              </a:solidFill>
              <a:latin typeface="Times New Roman" pitchFamily="18" charset="0"/>
            </a:endParaRPr>
          </a:p>
          <a:p>
            <a:pPr marL="0" indent="0" algn="ctr" eaLnBrk="1" hangingPunct="1">
              <a:buFontTx/>
              <a:buNone/>
            </a:pPr>
            <a:r>
              <a:rPr lang="pt-BR" smtClean="0">
                <a:solidFill>
                  <a:schemeClr val="bg1"/>
                </a:solidFill>
                <a:latin typeface="Times New Roman" pitchFamily="18" charset="0"/>
              </a:rPr>
              <a:t>A desapropriação é a forma mais drástica do poder de intervenção do Estado na economia, só sendo admissível nas hipóteses especialmente previstas na CF</a:t>
            </a:r>
          </a:p>
        </p:txBody>
      </p:sp>
      <p:sp>
        <p:nvSpPr>
          <p:cNvPr id="155650" name="Espaço Reservado para Número de Slide 5"/>
          <p:cNvSpPr>
            <a:spLocks noGrp="1"/>
          </p:cNvSpPr>
          <p:nvPr>
            <p:ph type="sldNum" sz="quarter" idx="15"/>
          </p:nvPr>
        </p:nvSpPr>
        <p:spPr>
          <a:xfrm>
            <a:off x="8410575" y="6181531"/>
            <a:ext cx="609600" cy="457200"/>
          </a:xfrm>
          <a:prstGeom prst="rect">
            <a:avLst/>
          </a:prstGeom>
          <a:noFill/>
        </p:spPr>
        <p:txBody>
          <a:bodyPr/>
          <a:lstStyle/>
          <a:p>
            <a:fld id="{F6500B0A-9C29-4198-A450-3E09EB0ABFB8}" type="slidenum">
              <a:rPr lang="pt-BR" smtClean="0"/>
              <a:pPr/>
              <a:t>45</a:t>
            </a:fld>
            <a:endParaRPr lang="pt-BR" smtClean="0"/>
          </a:p>
        </p:txBody>
      </p:sp>
      <p:sp>
        <p:nvSpPr>
          <p:cNvPr id="155651" name="Rectangle 2"/>
          <p:cNvSpPr>
            <a:spLocks noGrp="1" noChangeArrowheads="1"/>
          </p:cNvSpPr>
          <p:nvPr>
            <p:ph type="title"/>
          </p:nvPr>
        </p:nvSpPr>
        <p:spPr>
          <a:xfrm>
            <a:off x="468313" y="0"/>
            <a:ext cx="8229600" cy="1138238"/>
          </a:xfrm>
        </p:spPr>
        <p:txBody>
          <a:bodyPr>
            <a:normAutofit fontScale="90000"/>
          </a:bodyPr>
          <a:lstStyle/>
          <a:p>
            <a:pPr eaLnBrk="1" hangingPunct="1"/>
            <a:r>
              <a:rPr lang="pt-BR" sz="4000" b="1" smtClean="0">
                <a:solidFill>
                  <a:srgbClr val="FFFF00"/>
                </a:solidFill>
                <a:latin typeface="Times New Roman" pitchFamily="18" charset="0"/>
              </a:rPr>
              <a:t/>
            </a:r>
            <a:br>
              <a:rPr lang="pt-BR" sz="4000" b="1" smtClean="0">
                <a:solidFill>
                  <a:srgbClr val="FFFF00"/>
                </a:solidFill>
                <a:latin typeface="Times New Roman" pitchFamily="18" charset="0"/>
              </a:rPr>
            </a:br>
            <a:r>
              <a:rPr lang="pt-BR" b="1" smtClean="0">
                <a:solidFill>
                  <a:srgbClr val="FFFF00"/>
                </a:solidFill>
                <a:latin typeface="Times New Roman" pitchFamily="18" charset="0"/>
              </a:rPr>
              <a:t>Desapropriação: </a:t>
            </a:r>
            <a:br>
              <a:rPr lang="pt-BR" b="1" smtClean="0">
                <a:solidFill>
                  <a:srgbClr val="FFFF00"/>
                </a:solidFill>
                <a:latin typeface="Times New Roman" pitchFamily="18" charset="0"/>
              </a:rPr>
            </a:br>
            <a:endParaRPr lang="pt-BR" b="1" smtClean="0">
              <a:solidFill>
                <a:srgbClr val="FFFF00"/>
              </a:solidFill>
              <a:latin typeface="Times New Roman" pitchFamily="18" charset="0"/>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6" name="Rectangle 3"/>
          <p:cNvSpPr>
            <a:spLocks noGrp="1" noChangeArrowheads="1"/>
          </p:cNvSpPr>
          <p:nvPr>
            <p:ph idx="1"/>
          </p:nvPr>
        </p:nvSpPr>
        <p:spPr>
          <a:xfrm>
            <a:off x="457200" y="1844675"/>
            <a:ext cx="8229600" cy="4281488"/>
          </a:xfrm>
        </p:spPr>
        <p:txBody>
          <a:bodyPr/>
          <a:lstStyle/>
          <a:p>
            <a:pPr marL="0" indent="0" algn="ctr" eaLnBrk="1" hangingPunct="1">
              <a:buFontTx/>
              <a:buAutoNum type="alphaLcParenR"/>
            </a:pPr>
            <a:r>
              <a:rPr lang="pt-BR" sz="2800" b="1" i="1" smtClean="0">
                <a:solidFill>
                  <a:srgbClr val="FFFF00"/>
                </a:solidFill>
                <a:latin typeface="Times New Roman" pitchFamily="18" charset="0"/>
              </a:rPr>
              <a:t>Desapropriação por necessidade pública</a:t>
            </a:r>
            <a:r>
              <a:rPr lang="pt-BR" sz="2800" i="1" smtClean="0">
                <a:solidFill>
                  <a:schemeClr val="bg1"/>
                </a:solidFill>
                <a:latin typeface="Times New Roman" pitchFamily="18" charset="0"/>
              </a:rPr>
              <a:t>: </a:t>
            </a:r>
            <a:r>
              <a:rPr lang="pt-BR" sz="2800" smtClean="0">
                <a:solidFill>
                  <a:schemeClr val="bg1"/>
                </a:solidFill>
                <a:latin typeface="Times New Roman" pitchFamily="18" charset="0"/>
              </a:rPr>
              <a:t>problemas emergenciais, de modo que a desapropriação se mostra indispensável à realização de uma dada atividade essencial do Estado;</a:t>
            </a:r>
          </a:p>
          <a:p>
            <a:pPr marL="0" indent="0" algn="ctr" eaLnBrk="1" hangingPunct="1">
              <a:buFontTx/>
              <a:buAutoNum type="alphaLcParenR"/>
            </a:pPr>
            <a:r>
              <a:rPr lang="pt-BR" sz="2800" b="1" i="1" smtClean="0">
                <a:solidFill>
                  <a:srgbClr val="FFFF00"/>
                </a:solidFill>
                <a:latin typeface="Times New Roman" pitchFamily="18" charset="0"/>
              </a:rPr>
              <a:t>Desapropriação por utilidade pública</a:t>
            </a:r>
            <a:r>
              <a:rPr lang="pt-BR" sz="2800" b="1" i="1" smtClean="0">
                <a:solidFill>
                  <a:schemeClr val="bg1"/>
                </a:solidFill>
                <a:latin typeface="Times New Roman" pitchFamily="18" charset="0"/>
              </a:rPr>
              <a:t>:</a:t>
            </a:r>
            <a:r>
              <a:rPr lang="pt-BR" sz="2800" smtClean="0">
                <a:solidFill>
                  <a:schemeClr val="bg1"/>
                </a:solidFill>
                <a:latin typeface="Times New Roman" pitchFamily="18" charset="0"/>
              </a:rPr>
              <a:t> desapropriação conveniente para a realização de uma determinada atividade estatal;</a:t>
            </a:r>
          </a:p>
          <a:p>
            <a:pPr marL="0" indent="0" algn="ctr" eaLnBrk="1" hangingPunct="1">
              <a:buFontTx/>
              <a:buAutoNum type="alphaLcParenR"/>
            </a:pPr>
            <a:r>
              <a:rPr lang="pt-BR" sz="2800" b="1" i="1" smtClean="0">
                <a:solidFill>
                  <a:srgbClr val="FFFF00"/>
                </a:solidFill>
                <a:latin typeface="Times New Roman" pitchFamily="18" charset="0"/>
              </a:rPr>
              <a:t>Desapropriação por interesse social</a:t>
            </a:r>
            <a:r>
              <a:rPr lang="pt-BR" sz="2800" i="1" smtClean="0">
                <a:solidFill>
                  <a:schemeClr val="bg1"/>
                </a:solidFill>
                <a:latin typeface="Times New Roman" pitchFamily="18" charset="0"/>
              </a:rPr>
              <a:t>: </a:t>
            </a:r>
            <a:r>
              <a:rPr lang="pt-BR" sz="2800" smtClean="0">
                <a:solidFill>
                  <a:schemeClr val="bg1"/>
                </a:solidFill>
                <a:latin typeface="Times New Roman" pitchFamily="18" charset="0"/>
              </a:rPr>
              <a:t>desapropriação para o progresso social</a:t>
            </a:r>
            <a:endParaRPr lang="pt-BR" sz="2800" i="1" smtClean="0">
              <a:solidFill>
                <a:schemeClr val="bg1"/>
              </a:solidFill>
              <a:latin typeface="Times New Roman" pitchFamily="18" charset="0"/>
            </a:endParaRPr>
          </a:p>
          <a:p>
            <a:pPr marL="0" indent="0" algn="ctr" eaLnBrk="1" hangingPunct="1">
              <a:buFontTx/>
              <a:buAutoNum type="alphaLcParenR"/>
            </a:pPr>
            <a:endParaRPr lang="pt-BR" sz="2800" smtClean="0">
              <a:solidFill>
                <a:schemeClr val="bg1"/>
              </a:solidFill>
              <a:latin typeface="Times New Roman" pitchFamily="18" charset="0"/>
            </a:endParaRPr>
          </a:p>
        </p:txBody>
      </p:sp>
      <p:sp>
        <p:nvSpPr>
          <p:cNvPr id="156674" name="Espaço Reservado para Número de Slide 5"/>
          <p:cNvSpPr>
            <a:spLocks noGrp="1"/>
          </p:cNvSpPr>
          <p:nvPr>
            <p:ph type="sldNum" sz="quarter" idx="15"/>
          </p:nvPr>
        </p:nvSpPr>
        <p:spPr>
          <a:xfrm>
            <a:off x="8410575" y="6181531"/>
            <a:ext cx="609600" cy="457200"/>
          </a:xfrm>
          <a:prstGeom prst="rect">
            <a:avLst/>
          </a:prstGeom>
          <a:noFill/>
        </p:spPr>
        <p:txBody>
          <a:bodyPr/>
          <a:lstStyle/>
          <a:p>
            <a:fld id="{EB18A04E-049D-4B2B-8B28-F379F68F5EF7}" type="slidenum">
              <a:rPr lang="pt-BR" smtClean="0"/>
              <a:pPr/>
              <a:t>46</a:t>
            </a:fld>
            <a:endParaRPr lang="pt-BR" smtClean="0"/>
          </a:p>
        </p:txBody>
      </p:sp>
      <p:sp>
        <p:nvSpPr>
          <p:cNvPr id="156675" name="Rectangle 2"/>
          <p:cNvSpPr>
            <a:spLocks noGrp="1" noChangeArrowheads="1"/>
          </p:cNvSpPr>
          <p:nvPr>
            <p:ph type="title"/>
          </p:nvPr>
        </p:nvSpPr>
        <p:spPr/>
        <p:txBody>
          <a:bodyPr>
            <a:normAutofit fontScale="90000"/>
          </a:bodyPr>
          <a:lstStyle/>
          <a:p>
            <a:pPr eaLnBrk="1" hangingPunct="1"/>
            <a:r>
              <a:rPr lang="pt-BR" sz="4000" b="1" smtClean="0">
                <a:solidFill>
                  <a:srgbClr val="FFFF00"/>
                </a:solidFill>
                <a:latin typeface="Times New Roman" pitchFamily="18" charset="0"/>
              </a:rPr>
              <a:t>Quais as hipóteses de desapropriação prevista no art. 5º, XXIV da CF?</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Espaço Reservado para Número de Slide 5"/>
          <p:cNvSpPr>
            <a:spLocks noGrp="1"/>
          </p:cNvSpPr>
          <p:nvPr>
            <p:ph type="sldNum" sz="quarter" idx="15"/>
          </p:nvPr>
        </p:nvSpPr>
        <p:spPr>
          <a:xfrm>
            <a:off x="8410575" y="6181531"/>
            <a:ext cx="609600" cy="457200"/>
          </a:xfrm>
          <a:prstGeom prst="rect">
            <a:avLst/>
          </a:prstGeom>
          <a:noFill/>
        </p:spPr>
        <p:txBody>
          <a:bodyPr/>
          <a:lstStyle/>
          <a:p>
            <a:fld id="{266CFFFE-58B9-4103-AF4D-6CBBD3D770DC}" type="slidenum">
              <a:rPr lang="pt-BR" smtClean="0"/>
              <a:pPr/>
              <a:t>47</a:t>
            </a:fld>
            <a:endParaRPr lang="pt-BR" smtClean="0"/>
          </a:p>
        </p:txBody>
      </p:sp>
      <p:sp>
        <p:nvSpPr>
          <p:cNvPr id="157699" name="Rectangle 2"/>
          <p:cNvSpPr>
            <a:spLocks noGrp="1" noChangeArrowheads="1"/>
          </p:cNvSpPr>
          <p:nvPr>
            <p:ph type="title"/>
          </p:nvPr>
        </p:nvSpPr>
        <p:spPr/>
        <p:txBody>
          <a:bodyPr>
            <a:normAutofit fontScale="90000"/>
          </a:bodyPr>
          <a:lstStyle/>
          <a:p>
            <a:pPr eaLnBrk="1" hangingPunct="1"/>
            <a:r>
              <a:rPr lang="pt-BR" sz="4000" b="1" smtClean="0">
                <a:solidFill>
                  <a:srgbClr val="FFFF00"/>
                </a:solidFill>
                <a:latin typeface="Times New Roman" pitchFamily="18" charset="0"/>
              </a:rPr>
              <a:t>Quais os requisitos da indenização devida em virtude da desapropriação?</a:t>
            </a:r>
          </a:p>
        </p:txBody>
      </p:sp>
      <p:graphicFrame>
        <p:nvGraphicFramePr>
          <p:cNvPr id="535555" name="Group 3"/>
          <p:cNvGraphicFramePr>
            <a:graphicFrameLocks noGrp="1"/>
          </p:cNvGraphicFramePr>
          <p:nvPr/>
        </p:nvGraphicFramePr>
        <p:xfrm>
          <a:off x="539750" y="1989138"/>
          <a:ext cx="8135938" cy="4097338"/>
        </p:xfrm>
        <a:graphic>
          <a:graphicData uri="http://schemas.openxmlformats.org/drawingml/2006/table">
            <a:tbl>
              <a:tblPr/>
              <a:tblGrid>
                <a:gridCol w="4005263"/>
                <a:gridCol w="4130675"/>
              </a:tblGrid>
              <a:tr h="13541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pt-BR" sz="2800" b="0" i="0" u="none" strike="noStrike" cap="none" normalizeH="0" baseline="0" smtClean="0">
                        <a:ln>
                          <a:noFill/>
                        </a:ln>
                        <a:solidFill>
                          <a:schemeClr val="bg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pt-BR" sz="2800" b="0" i="0" u="none" strike="noStrike" cap="none" normalizeH="0" baseline="0" smtClean="0">
                          <a:ln>
                            <a:noFill/>
                          </a:ln>
                          <a:solidFill>
                            <a:srgbClr val="FFFF00"/>
                          </a:solidFill>
                          <a:effectLst/>
                          <a:latin typeface="Times New Roman" pitchFamily="18" charset="0"/>
                        </a:rPr>
                        <a:t>Justa:</a:t>
                      </a:r>
                      <a:r>
                        <a:rPr kumimoji="0" lang="pt-BR" sz="2800" b="0" i="0" u="none" strike="noStrike" cap="none" normalizeH="0" baseline="0" smtClean="0">
                          <a:ln>
                            <a:noFill/>
                          </a:ln>
                          <a:solidFill>
                            <a:schemeClr val="bg1"/>
                          </a:solidFill>
                          <a:effectLst/>
                          <a:latin typeface="Times New Roman" pitchFamily="18" charset="0"/>
                        </a:rPr>
                        <a:t> reparar o prejuízo;</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557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pt-BR" sz="2800" b="0" i="0" u="none" strike="noStrike" cap="none" normalizeH="0" baseline="0" smtClean="0">
                          <a:ln>
                            <a:noFill/>
                          </a:ln>
                          <a:solidFill>
                            <a:schemeClr val="bg1"/>
                          </a:solidFill>
                          <a:effectLst/>
                          <a:latin typeface="Times New Roman" pitchFamily="18" charset="0"/>
                        </a:rPr>
                        <a:t>Indenização pela </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pt-BR" sz="2800" b="0" i="0" u="none" strike="noStrike" cap="none" normalizeH="0" baseline="0" smtClean="0">
                          <a:ln>
                            <a:noFill/>
                          </a:ln>
                          <a:solidFill>
                            <a:schemeClr val="bg1"/>
                          </a:solidFill>
                          <a:effectLst/>
                          <a:latin typeface="Times New Roman" pitchFamily="18" charset="0"/>
                        </a:rPr>
                        <a:t>desapropriação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pt-BR" sz="2800" b="0" i="0" u="none" strike="noStrike" cap="none" normalizeH="0" baseline="0" smtClean="0">
                          <a:ln>
                            <a:noFill/>
                          </a:ln>
                          <a:solidFill>
                            <a:srgbClr val="FFFF00"/>
                          </a:solidFill>
                          <a:effectLst/>
                          <a:latin typeface="Times New Roman" pitchFamily="18" charset="0"/>
                        </a:rPr>
                        <a:t>Prévia:</a:t>
                      </a:r>
                      <a:r>
                        <a:rPr kumimoji="0" lang="pt-BR" sz="2800" b="0" i="0" u="none" strike="noStrike" cap="none" normalizeH="0" baseline="0" smtClean="0">
                          <a:ln>
                            <a:noFill/>
                          </a:ln>
                          <a:solidFill>
                            <a:schemeClr val="bg1"/>
                          </a:solidFill>
                          <a:effectLst/>
                          <a:latin typeface="Times New Roman" pitchFamily="18" charset="0"/>
                        </a:rPr>
                        <a:t> deve anteceder o ingresso na titularidade do bem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541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pt-BR" sz="2800" b="0" i="0" u="none" strike="noStrike" cap="none" normalizeH="0" baseline="0" smtClean="0">
                        <a:ln>
                          <a:noFill/>
                        </a:ln>
                        <a:solidFill>
                          <a:schemeClr val="bg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pt-BR" sz="2800" b="0" i="0" u="none" strike="noStrike" cap="none" normalizeH="0" baseline="0" smtClean="0">
                          <a:ln>
                            <a:noFill/>
                          </a:ln>
                          <a:solidFill>
                            <a:srgbClr val="FFFF00"/>
                          </a:solidFill>
                          <a:effectLst/>
                          <a:latin typeface="Times New Roman" pitchFamily="18" charset="0"/>
                        </a:rPr>
                        <a:t>Em dinheiro:</a:t>
                      </a:r>
                      <a:r>
                        <a:rPr kumimoji="0" lang="pt-BR" sz="2800" b="0" i="0" u="none" strike="noStrike" cap="none" normalizeH="0" baseline="0" smtClean="0">
                          <a:ln>
                            <a:noFill/>
                          </a:ln>
                          <a:solidFill>
                            <a:schemeClr val="bg1"/>
                          </a:solidFill>
                          <a:effectLst/>
                          <a:latin typeface="Times New Roman" pitchFamily="18" charset="0"/>
                        </a:rPr>
                        <a:t> pagamento deve ser feito em moeda corrente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3" name="Rectangle 2"/>
          <p:cNvSpPr>
            <a:spLocks noGrp="1" noChangeArrowheads="1"/>
          </p:cNvSpPr>
          <p:nvPr>
            <p:ph type="title"/>
          </p:nvPr>
        </p:nvSpPr>
        <p:spPr/>
        <p:txBody>
          <a:bodyPr>
            <a:normAutofit fontScale="90000"/>
          </a:bodyPr>
          <a:lstStyle/>
          <a:p>
            <a:pPr eaLnBrk="1" hangingPunct="1"/>
            <a:r>
              <a:rPr lang="pt-BR" sz="4000" b="1" smtClean="0">
                <a:solidFill>
                  <a:srgbClr val="FFFF00"/>
                </a:solidFill>
                <a:latin typeface="Times New Roman" pitchFamily="18" charset="0"/>
              </a:rPr>
              <a:t>Em que hipóteses a CF admite que a indenização não seja feita através do pagamento em dinheiro?</a:t>
            </a:r>
          </a:p>
        </p:txBody>
      </p:sp>
      <p:graphicFrame>
        <p:nvGraphicFramePr>
          <p:cNvPr id="536590" name="Group 14"/>
          <p:cNvGraphicFramePr>
            <a:graphicFrameLocks noGrp="1"/>
          </p:cNvGraphicFramePr>
          <p:nvPr>
            <p:ph type="tbl" idx="1"/>
          </p:nvPr>
        </p:nvGraphicFramePr>
        <p:xfrm>
          <a:off x="539750" y="2133600"/>
          <a:ext cx="8229600" cy="4248151"/>
        </p:xfrm>
        <a:graphic>
          <a:graphicData uri="http://schemas.openxmlformats.org/drawingml/2006/table">
            <a:tbl>
              <a:tblPr/>
              <a:tblGrid>
                <a:gridCol w="8229600"/>
              </a:tblGrid>
              <a:tr h="22685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pt-BR" sz="2800" b="1" i="0" u="none" strike="noStrike" cap="none" normalizeH="0" baseline="0" smtClean="0">
                          <a:ln>
                            <a:noFill/>
                          </a:ln>
                          <a:solidFill>
                            <a:srgbClr val="FFFF00"/>
                          </a:solidFill>
                          <a:effectLst/>
                          <a:latin typeface="Times New Roman" pitchFamily="18" charset="0"/>
                        </a:rPr>
                        <a:t>a) Desapropriação para reforma urbana:</a:t>
                      </a:r>
                      <a:r>
                        <a:rPr kumimoji="0" lang="pt-BR" sz="2800" b="0" i="0" u="none" strike="noStrike" cap="none" normalizeH="0" baseline="0" smtClean="0">
                          <a:ln>
                            <a:noFill/>
                          </a:ln>
                          <a:solidFill>
                            <a:schemeClr val="tx1"/>
                          </a:solidFill>
                          <a:effectLst/>
                          <a:latin typeface="Times New Roman" pitchFamily="18" charset="0"/>
                        </a:rPr>
                        <a:t> </a:t>
                      </a:r>
                      <a:r>
                        <a:rPr kumimoji="0" lang="pt-BR" sz="2800" b="0" i="0" u="none" strike="noStrike" cap="none" normalizeH="0" baseline="0" smtClean="0">
                          <a:ln>
                            <a:noFill/>
                          </a:ln>
                          <a:solidFill>
                            <a:schemeClr val="bg1"/>
                          </a:solidFill>
                          <a:effectLst/>
                          <a:latin typeface="Times New Roman" pitchFamily="18" charset="0"/>
                        </a:rPr>
                        <a:t>pagamento é feito mediante títulos da dívida pública, com prazo de resgate de até 10 anos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796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pt-BR" sz="2800" b="1" i="0" u="none" strike="noStrike" cap="none" normalizeH="0" baseline="0" smtClean="0">
                          <a:ln>
                            <a:noFill/>
                          </a:ln>
                          <a:solidFill>
                            <a:srgbClr val="FFFF00"/>
                          </a:solidFill>
                          <a:effectLst/>
                          <a:latin typeface="Times New Roman" pitchFamily="18" charset="0"/>
                        </a:rPr>
                        <a:t>b) Desapropriação para reforma agrária: </a:t>
                      </a:r>
                      <a:r>
                        <a:rPr kumimoji="0" lang="pt-BR" sz="2800" b="0" i="0" u="none" strike="noStrike" cap="none" normalizeH="0" baseline="0" smtClean="0">
                          <a:ln>
                            <a:noFill/>
                          </a:ln>
                          <a:solidFill>
                            <a:schemeClr val="bg1"/>
                          </a:solidFill>
                          <a:effectLst/>
                          <a:latin typeface="Times New Roman" pitchFamily="18" charset="0"/>
                        </a:rPr>
                        <a:t>pagamento é feito através de títulos da dívida agrária, resgatáveis em até 20 anos</a:t>
                      </a:r>
                      <a:endParaRPr kumimoji="0" lang="pt-BR" sz="2800" b="1" i="0" u="none" strike="noStrike" cap="none" normalizeH="0" baseline="0" smtClean="0">
                        <a:ln>
                          <a:noFill/>
                        </a:ln>
                        <a:solidFill>
                          <a:srgbClr val="FFFF00"/>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58722" name="Espaço Reservado para Número de Slide 5"/>
          <p:cNvSpPr>
            <a:spLocks noGrp="1"/>
          </p:cNvSpPr>
          <p:nvPr>
            <p:ph type="sldNum" sz="quarter" idx="12"/>
          </p:nvPr>
        </p:nvSpPr>
        <p:spPr>
          <a:noFill/>
        </p:spPr>
        <p:txBody>
          <a:bodyPr/>
          <a:lstStyle/>
          <a:p>
            <a:fld id="{CB9DC077-8C51-4E17-B363-04B74B737034}" type="slidenum">
              <a:rPr lang="pt-BR" smtClean="0"/>
              <a:pPr/>
              <a:t>48</a:t>
            </a:fld>
            <a:endParaRPr lang="pt-BR" smtClean="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8" name="Rectangle 3"/>
          <p:cNvSpPr>
            <a:spLocks noGrp="1" noChangeArrowheads="1"/>
          </p:cNvSpPr>
          <p:nvPr>
            <p:ph idx="1"/>
          </p:nvPr>
        </p:nvSpPr>
        <p:spPr/>
        <p:txBody>
          <a:bodyPr>
            <a:normAutofit lnSpcReduction="10000"/>
          </a:bodyPr>
          <a:lstStyle/>
          <a:p>
            <a:pPr algn="ctr" eaLnBrk="1" hangingPunct="1">
              <a:buFontTx/>
              <a:buNone/>
            </a:pPr>
            <a:r>
              <a:rPr lang="pt-BR" sz="3600" smtClean="0">
                <a:solidFill>
                  <a:schemeClr val="bg1"/>
                </a:solidFill>
                <a:latin typeface="Times New Roman" pitchFamily="18" charset="0"/>
              </a:rPr>
              <a:t>O Poder Público pode desistir da desapropriação em qualquer momento anterior a incorporação do bem ao seu patrimônio, com a revogação do ato de expropriação e a devolução da coisa. Contudo, essa desistência somente é permitida se for possível a devolução do bem nas mesmas condições em que foi desapropriado.</a:t>
            </a:r>
          </a:p>
        </p:txBody>
      </p:sp>
      <p:sp>
        <p:nvSpPr>
          <p:cNvPr id="159746" name="Espaço Reservado para Número de Slide 5"/>
          <p:cNvSpPr>
            <a:spLocks noGrp="1"/>
          </p:cNvSpPr>
          <p:nvPr>
            <p:ph type="sldNum" sz="quarter" idx="15"/>
          </p:nvPr>
        </p:nvSpPr>
        <p:spPr>
          <a:xfrm>
            <a:off x="8410575" y="6181531"/>
            <a:ext cx="609600" cy="457200"/>
          </a:xfrm>
          <a:prstGeom prst="rect">
            <a:avLst/>
          </a:prstGeom>
          <a:noFill/>
        </p:spPr>
        <p:txBody>
          <a:bodyPr/>
          <a:lstStyle/>
          <a:p>
            <a:fld id="{0DF7FE7C-495C-4C7C-9D24-CFA37F49518D}" type="slidenum">
              <a:rPr lang="pt-BR" smtClean="0"/>
              <a:pPr/>
              <a:t>49</a:t>
            </a:fld>
            <a:endParaRPr lang="pt-BR" smtClean="0"/>
          </a:p>
        </p:txBody>
      </p:sp>
      <p:sp>
        <p:nvSpPr>
          <p:cNvPr id="159747" name="Rectangle 2"/>
          <p:cNvSpPr>
            <a:spLocks noGrp="1" noChangeArrowheads="1"/>
          </p:cNvSpPr>
          <p:nvPr>
            <p:ph type="title"/>
          </p:nvPr>
        </p:nvSpPr>
        <p:spPr/>
        <p:txBody>
          <a:bodyPr>
            <a:normAutofit fontScale="90000"/>
          </a:bodyPr>
          <a:lstStyle/>
          <a:p>
            <a:pPr eaLnBrk="1" hangingPunct="1"/>
            <a:r>
              <a:rPr lang="pt-BR" sz="4000" b="1" smtClean="0">
                <a:solidFill>
                  <a:srgbClr val="FFFF00"/>
                </a:solidFill>
                <a:latin typeface="Times New Roman" pitchFamily="18" charset="0"/>
              </a:rPr>
              <a:t>É possível a desistência da Desapropriação pelo Poder Público?</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2" name="Rectangle 3"/>
          <p:cNvSpPr>
            <a:spLocks noGrp="1" noChangeArrowheads="1"/>
          </p:cNvSpPr>
          <p:nvPr>
            <p:ph idx="1"/>
          </p:nvPr>
        </p:nvSpPr>
        <p:spPr/>
        <p:txBody>
          <a:bodyPr anchor="ctr"/>
          <a:lstStyle/>
          <a:p>
            <a:pPr marL="0" indent="0" algn="ctr" eaLnBrk="1" hangingPunct="1">
              <a:buFontTx/>
              <a:buNone/>
            </a:pPr>
            <a:r>
              <a:rPr lang="pt-BR" smtClean="0">
                <a:solidFill>
                  <a:schemeClr val="bg1"/>
                </a:solidFill>
                <a:latin typeface="Times New Roman" pitchFamily="18" charset="0"/>
              </a:rPr>
              <a:t>Sim. Quando se tutelam direitos de pessoas jurídicas, de modo indireto são protegidos os direitos das pessoas físicas, tais como os sócios ou beneficiários das empresas. Ademais as pessoas jurídicas podem lançar mão das garantias previstas na Constituição para defender direitos que lhes são assegurados. </a:t>
            </a:r>
          </a:p>
          <a:p>
            <a:pPr marL="0" indent="0" eaLnBrk="1" hangingPunct="1"/>
            <a:endParaRPr lang="pt-BR" smtClean="0"/>
          </a:p>
        </p:txBody>
      </p:sp>
      <p:sp>
        <p:nvSpPr>
          <p:cNvPr id="114690" name="Espaço Reservado para Número de Slide 5"/>
          <p:cNvSpPr>
            <a:spLocks noGrp="1"/>
          </p:cNvSpPr>
          <p:nvPr>
            <p:ph type="sldNum" sz="quarter" idx="15"/>
          </p:nvPr>
        </p:nvSpPr>
        <p:spPr>
          <a:xfrm>
            <a:off x="8410575" y="6181531"/>
            <a:ext cx="609600" cy="457200"/>
          </a:xfrm>
          <a:prstGeom prst="rect">
            <a:avLst/>
          </a:prstGeom>
          <a:noFill/>
        </p:spPr>
        <p:txBody>
          <a:bodyPr/>
          <a:lstStyle/>
          <a:p>
            <a:fld id="{BF9B678F-A524-4BE2-BA6D-2FF7BA7F7997}" type="slidenum">
              <a:rPr lang="pt-BR" smtClean="0"/>
              <a:pPr/>
              <a:t>5</a:t>
            </a:fld>
            <a:endParaRPr lang="pt-BR" smtClean="0"/>
          </a:p>
        </p:txBody>
      </p:sp>
      <p:sp>
        <p:nvSpPr>
          <p:cNvPr id="114691" name="Rectangle 2"/>
          <p:cNvSpPr>
            <a:spLocks noGrp="1" noChangeArrowheads="1"/>
          </p:cNvSpPr>
          <p:nvPr>
            <p:ph type="title"/>
          </p:nvPr>
        </p:nvSpPr>
        <p:spPr/>
        <p:txBody>
          <a:bodyPr>
            <a:normAutofit fontScale="90000"/>
          </a:bodyPr>
          <a:lstStyle/>
          <a:p>
            <a:pPr eaLnBrk="1" hangingPunct="1"/>
            <a:r>
              <a:rPr lang="pt-BR" sz="4000" smtClean="0">
                <a:solidFill>
                  <a:srgbClr val="FFFF00"/>
                </a:solidFill>
                <a:latin typeface="Times New Roman" pitchFamily="18" charset="0"/>
              </a:rPr>
              <a:t>As pessoas jurídicas brasileiras podem  ser titulares de direitos individuais?</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2" name="Rectangle 3"/>
          <p:cNvSpPr>
            <a:spLocks noGrp="1" noChangeArrowheads="1"/>
          </p:cNvSpPr>
          <p:nvPr>
            <p:ph idx="1"/>
          </p:nvPr>
        </p:nvSpPr>
        <p:spPr/>
        <p:txBody>
          <a:bodyPr/>
          <a:lstStyle/>
          <a:p>
            <a:pPr algn="ctr" eaLnBrk="1" hangingPunct="1">
              <a:buFontTx/>
              <a:buNone/>
            </a:pPr>
            <a:r>
              <a:rPr lang="pt-BR" sz="3600" smtClean="0">
                <a:solidFill>
                  <a:schemeClr val="bg1"/>
                </a:solidFill>
                <a:latin typeface="Times New Roman" pitchFamily="18" charset="0"/>
              </a:rPr>
              <a:t>Segurança é a tranqüilidade do exercício dos direitos fundamentais. Não basta ao Estado criar e reconhecer direitos ao indivíduo; tem o dever de zelar por eles, assegurando a todos o exercício, com a devida tranqüilidade, do direito a vida, a integridade física, liberdade, propriedade etc.</a:t>
            </a:r>
          </a:p>
        </p:txBody>
      </p:sp>
      <p:sp>
        <p:nvSpPr>
          <p:cNvPr id="160770" name="Espaço Reservado para Número de Slide 5"/>
          <p:cNvSpPr>
            <a:spLocks noGrp="1"/>
          </p:cNvSpPr>
          <p:nvPr>
            <p:ph type="sldNum" sz="quarter" idx="15"/>
          </p:nvPr>
        </p:nvSpPr>
        <p:spPr>
          <a:xfrm>
            <a:off x="8410575" y="6181531"/>
            <a:ext cx="609600" cy="457200"/>
          </a:xfrm>
          <a:prstGeom prst="rect">
            <a:avLst/>
          </a:prstGeom>
          <a:noFill/>
        </p:spPr>
        <p:txBody>
          <a:bodyPr/>
          <a:lstStyle/>
          <a:p>
            <a:fld id="{22155525-0911-4B8C-9DD2-71F9D8E21211}" type="slidenum">
              <a:rPr lang="pt-BR" smtClean="0"/>
              <a:pPr/>
              <a:t>50</a:t>
            </a:fld>
            <a:endParaRPr lang="pt-BR" smtClean="0"/>
          </a:p>
        </p:txBody>
      </p:sp>
      <p:sp>
        <p:nvSpPr>
          <p:cNvPr id="160771" name="Rectangle 2"/>
          <p:cNvSpPr>
            <a:spLocks noGrp="1" noChangeArrowheads="1"/>
          </p:cNvSpPr>
          <p:nvPr>
            <p:ph type="title"/>
          </p:nvPr>
        </p:nvSpPr>
        <p:spPr/>
        <p:txBody>
          <a:bodyPr/>
          <a:lstStyle/>
          <a:p>
            <a:pPr eaLnBrk="1" hangingPunct="1"/>
            <a:r>
              <a:rPr lang="pt-BR" sz="4800" smtClean="0">
                <a:solidFill>
                  <a:srgbClr val="FFFF00"/>
                </a:solidFill>
                <a:latin typeface="Times New Roman" pitchFamily="18" charset="0"/>
              </a:rPr>
              <a:t>Direito à segurança:</a:t>
            </a:r>
            <a:r>
              <a:rPr lang="pt-BR" smtClean="0"/>
              <a:t> </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6" name="Rectangle 3"/>
          <p:cNvSpPr>
            <a:spLocks noGrp="1" noChangeArrowheads="1"/>
          </p:cNvSpPr>
          <p:nvPr>
            <p:ph idx="1"/>
          </p:nvPr>
        </p:nvSpPr>
        <p:spPr>
          <a:xfrm>
            <a:off x="395288" y="1341438"/>
            <a:ext cx="8229600" cy="4781550"/>
          </a:xfrm>
          <a:noFill/>
        </p:spPr>
        <p:txBody>
          <a:bodyPr/>
          <a:lstStyle/>
          <a:p>
            <a:pPr marL="609600" indent="-609600" algn="ctr" eaLnBrk="1" hangingPunct="1">
              <a:lnSpc>
                <a:spcPct val="90000"/>
              </a:lnSpc>
              <a:buFontTx/>
              <a:buNone/>
            </a:pPr>
            <a:r>
              <a:rPr lang="pt-BR" sz="4000" smtClean="0">
                <a:solidFill>
                  <a:srgbClr val="FFFF00"/>
                </a:solidFill>
                <a:latin typeface="Times New Roman" pitchFamily="18" charset="0"/>
              </a:rPr>
              <a:t>	</a:t>
            </a:r>
            <a:r>
              <a:rPr lang="pt-BR" b="1" smtClean="0">
                <a:solidFill>
                  <a:srgbClr val="FFFF00"/>
                </a:solidFill>
                <a:latin typeface="Times New Roman" pitchFamily="18" charset="0"/>
              </a:rPr>
              <a:t>a)Direitos  subjetivos em geral</a:t>
            </a:r>
            <a:r>
              <a:rPr lang="pt-BR" b="1" smtClean="0">
                <a:solidFill>
                  <a:schemeClr val="bg1"/>
                </a:solidFill>
                <a:latin typeface="Times New Roman" pitchFamily="18" charset="0"/>
              </a:rPr>
              <a:t>, </a:t>
            </a:r>
            <a:r>
              <a:rPr lang="pt-BR" smtClean="0">
                <a:solidFill>
                  <a:schemeClr val="bg1"/>
                </a:solidFill>
                <a:latin typeface="Times New Roman" pitchFamily="18" charset="0"/>
              </a:rPr>
              <a:t>quando trata do direito à legalidade e à segurança das relações jurídicas – art. 5º, II e XXXVI;</a:t>
            </a:r>
          </a:p>
          <a:p>
            <a:pPr marL="609600" indent="-609600" algn="ctr" eaLnBrk="1" hangingPunct="1">
              <a:lnSpc>
                <a:spcPct val="90000"/>
              </a:lnSpc>
              <a:buFontTx/>
              <a:buNone/>
            </a:pPr>
            <a:endParaRPr lang="pt-BR" smtClean="0">
              <a:solidFill>
                <a:schemeClr val="bg1"/>
              </a:solidFill>
              <a:latin typeface="Times New Roman" pitchFamily="18" charset="0"/>
            </a:endParaRPr>
          </a:p>
          <a:p>
            <a:pPr marL="609600" indent="-609600" algn="ctr" eaLnBrk="1" hangingPunct="1">
              <a:lnSpc>
                <a:spcPct val="90000"/>
              </a:lnSpc>
              <a:buFontTx/>
              <a:buNone/>
            </a:pPr>
            <a:r>
              <a:rPr lang="pt-BR" b="1" smtClean="0">
                <a:solidFill>
                  <a:srgbClr val="FFFF00"/>
                </a:solidFill>
                <a:latin typeface="Times New Roman" pitchFamily="18" charset="0"/>
              </a:rPr>
              <a:t>b) Direitos subjetivos relativos à segurança pessoal</a:t>
            </a:r>
            <a:r>
              <a:rPr lang="pt-BR" smtClean="0">
                <a:solidFill>
                  <a:schemeClr val="bg1"/>
                </a:solidFill>
                <a:latin typeface="Times New Roman" pitchFamily="18" charset="0"/>
              </a:rPr>
              <a:t>, que incluem o respeito à liberdade pessoal, a inviolabilidade da intimidade, do domicílio e das comunicações pessoais e a segurança em matéria jurídica – art. 5º, X, XI,  XII, XXXV, XXXVII, XXXVIII</a:t>
            </a:r>
          </a:p>
        </p:txBody>
      </p:sp>
      <p:sp>
        <p:nvSpPr>
          <p:cNvPr id="161794" name="Espaço Reservado para Número de Slide 5"/>
          <p:cNvSpPr>
            <a:spLocks noGrp="1"/>
          </p:cNvSpPr>
          <p:nvPr>
            <p:ph type="sldNum" sz="quarter" idx="15"/>
          </p:nvPr>
        </p:nvSpPr>
        <p:spPr>
          <a:xfrm>
            <a:off x="8410575" y="6181531"/>
            <a:ext cx="609600" cy="457200"/>
          </a:xfrm>
          <a:prstGeom prst="rect">
            <a:avLst/>
          </a:prstGeom>
          <a:noFill/>
        </p:spPr>
        <p:txBody>
          <a:bodyPr/>
          <a:lstStyle/>
          <a:p>
            <a:fld id="{78F7D866-37D6-4C83-AD77-F1DDA04E9169}" type="slidenum">
              <a:rPr lang="pt-BR" smtClean="0"/>
              <a:pPr/>
              <a:t>51</a:t>
            </a:fld>
            <a:endParaRPr lang="pt-BR" smtClean="0"/>
          </a:p>
        </p:txBody>
      </p:sp>
      <p:sp>
        <p:nvSpPr>
          <p:cNvPr id="161795" name="Rectangle 2"/>
          <p:cNvSpPr>
            <a:spLocks noGrp="1" noChangeArrowheads="1"/>
          </p:cNvSpPr>
          <p:nvPr>
            <p:ph type="title"/>
          </p:nvPr>
        </p:nvSpPr>
        <p:spPr>
          <a:xfrm>
            <a:off x="323850" y="0"/>
            <a:ext cx="8229600" cy="1143000"/>
          </a:xfrm>
        </p:spPr>
        <p:txBody>
          <a:bodyPr/>
          <a:lstStyle/>
          <a:p>
            <a:pPr eaLnBrk="1" hangingPunct="1"/>
            <a:r>
              <a:rPr lang="pt-BR" sz="3600" b="1" smtClean="0">
                <a:solidFill>
                  <a:srgbClr val="FFFF00"/>
                </a:solidFill>
                <a:latin typeface="Times New Roman" pitchFamily="18" charset="0"/>
              </a:rPr>
              <a:t>Abrangência do Direito à Segurança:</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6" name="Rectangle 3"/>
          <p:cNvSpPr>
            <a:spLocks noGrp="1" noChangeArrowheads="1"/>
          </p:cNvSpPr>
          <p:nvPr>
            <p:ph idx="1"/>
          </p:nvPr>
        </p:nvSpPr>
        <p:spPr>
          <a:xfrm>
            <a:off x="457200" y="1844675"/>
            <a:ext cx="8229600" cy="4281488"/>
          </a:xfrm>
        </p:spPr>
        <p:txBody>
          <a:bodyPr anchor="ctr"/>
          <a:lstStyle/>
          <a:p>
            <a:pPr marL="87313" indent="-87313" algn="ctr" eaLnBrk="1" hangingPunct="1">
              <a:buFontTx/>
              <a:buNone/>
            </a:pPr>
            <a:r>
              <a:rPr lang="pt-BR" sz="3600" smtClean="0">
                <a:solidFill>
                  <a:schemeClr val="bg1"/>
                </a:solidFill>
                <a:latin typeface="Times New Roman" pitchFamily="18" charset="0"/>
              </a:rPr>
              <a:t>Sim. Ainda que apenas de passagem pelo País, aos estrangeiros não residentes no Brasil, são assegurados os direitos fundamentais previstos por nossa ordem constitucional, haja vista que eles se encontram submetidos à soberania do Estado brasileiro.</a:t>
            </a:r>
          </a:p>
        </p:txBody>
      </p:sp>
      <p:sp>
        <p:nvSpPr>
          <p:cNvPr id="115714" name="Espaço Reservado para Número de Slide 5"/>
          <p:cNvSpPr>
            <a:spLocks noGrp="1"/>
          </p:cNvSpPr>
          <p:nvPr>
            <p:ph type="sldNum" sz="quarter" idx="15"/>
          </p:nvPr>
        </p:nvSpPr>
        <p:spPr>
          <a:xfrm>
            <a:off x="8410575" y="6181531"/>
            <a:ext cx="609600" cy="457200"/>
          </a:xfrm>
          <a:prstGeom prst="rect">
            <a:avLst/>
          </a:prstGeom>
          <a:noFill/>
        </p:spPr>
        <p:txBody>
          <a:bodyPr/>
          <a:lstStyle/>
          <a:p>
            <a:fld id="{88CFE991-8642-444B-ABF4-13A866CF6EFB}" type="slidenum">
              <a:rPr lang="pt-BR" smtClean="0"/>
              <a:pPr/>
              <a:t>6</a:t>
            </a:fld>
            <a:endParaRPr lang="pt-BR" smtClean="0"/>
          </a:p>
        </p:txBody>
      </p:sp>
      <p:sp>
        <p:nvSpPr>
          <p:cNvPr id="115715" name="Rectangle 2"/>
          <p:cNvSpPr>
            <a:spLocks noGrp="1" noChangeArrowheads="1"/>
          </p:cNvSpPr>
          <p:nvPr>
            <p:ph type="title"/>
          </p:nvPr>
        </p:nvSpPr>
        <p:spPr/>
        <p:txBody>
          <a:bodyPr>
            <a:normAutofit fontScale="90000"/>
          </a:bodyPr>
          <a:lstStyle/>
          <a:p>
            <a:pPr eaLnBrk="1" hangingPunct="1"/>
            <a:r>
              <a:rPr lang="pt-BR" sz="4000" b="1" smtClean="0">
                <a:solidFill>
                  <a:srgbClr val="FFFF00"/>
                </a:solidFill>
                <a:latin typeface="Times New Roman" pitchFamily="18" charset="0"/>
              </a:rPr>
              <a:t>Os estrangeiros não residentes no País têm algum direito fundamental?</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Espaço Reservado para Número de Slide 5"/>
          <p:cNvSpPr>
            <a:spLocks noGrp="1"/>
          </p:cNvSpPr>
          <p:nvPr>
            <p:ph type="sldNum" sz="quarter" idx="15"/>
          </p:nvPr>
        </p:nvSpPr>
        <p:spPr>
          <a:xfrm>
            <a:off x="8410575" y="6181531"/>
            <a:ext cx="609600" cy="457200"/>
          </a:xfrm>
          <a:prstGeom prst="rect">
            <a:avLst/>
          </a:prstGeom>
          <a:noFill/>
        </p:spPr>
        <p:txBody>
          <a:bodyPr/>
          <a:lstStyle/>
          <a:p>
            <a:fld id="{A62E812C-2956-441E-8889-1ED6BABA2AC0}" type="slidenum">
              <a:rPr lang="pt-BR" smtClean="0"/>
              <a:pPr/>
              <a:t>7</a:t>
            </a:fld>
            <a:endParaRPr lang="pt-BR" smtClean="0"/>
          </a:p>
        </p:txBody>
      </p:sp>
      <p:sp>
        <p:nvSpPr>
          <p:cNvPr id="116739" name="Rectangle 2"/>
          <p:cNvSpPr>
            <a:spLocks noGrp="1" noChangeArrowheads="1"/>
          </p:cNvSpPr>
          <p:nvPr>
            <p:ph type="title"/>
          </p:nvPr>
        </p:nvSpPr>
        <p:spPr>
          <a:xfrm>
            <a:off x="468313" y="0"/>
            <a:ext cx="8229600" cy="1143000"/>
          </a:xfrm>
        </p:spPr>
        <p:txBody>
          <a:bodyPr/>
          <a:lstStyle/>
          <a:p>
            <a:pPr eaLnBrk="1" hangingPunct="1"/>
            <a:r>
              <a:rPr lang="pt-BR" sz="4000" smtClean="0">
                <a:solidFill>
                  <a:srgbClr val="FFFF00"/>
                </a:solidFill>
                <a:latin typeface="Times New Roman" pitchFamily="18" charset="0"/>
              </a:rPr>
              <a:t>Características dos Direitos Individuais:</a:t>
            </a:r>
            <a:r>
              <a:rPr lang="pt-BR" sz="4000" smtClean="0"/>
              <a:t> </a:t>
            </a:r>
          </a:p>
        </p:txBody>
      </p:sp>
      <p:graphicFrame>
        <p:nvGraphicFramePr>
          <p:cNvPr id="499762" name="Group 50"/>
          <p:cNvGraphicFramePr>
            <a:graphicFrameLocks noGrp="1"/>
          </p:cNvGraphicFramePr>
          <p:nvPr/>
        </p:nvGraphicFramePr>
        <p:xfrm>
          <a:off x="323850" y="1268413"/>
          <a:ext cx="8569325" cy="5472430"/>
        </p:xfrm>
        <a:graphic>
          <a:graphicData uri="http://schemas.openxmlformats.org/drawingml/2006/table">
            <a:tbl>
              <a:tblPr/>
              <a:tblGrid>
                <a:gridCol w="2732088"/>
                <a:gridCol w="5837237"/>
              </a:tblGrid>
              <a:tr h="5810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pt-BR" sz="2200" b="0" i="0" u="none" strike="noStrike" cap="none" normalizeH="0" baseline="0" smtClean="0">
                          <a:ln>
                            <a:noFill/>
                          </a:ln>
                          <a:solidFill>
                            <a:srgbClr val="FFFF00"/>
                          </a:solidFill>
                          <a:effectLst/>
                          <a:latin typeface="Times New Roman" pitchFamily="18" charset="0"/>
                        </a:rPr>
                        <a:t>historicidade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pt-BR" sz="2200" b="0" i="0" u="none" strike="noStrike" cap="none" normalizeH="0" baseline="0" smtClean="0">
                          <a:ln>
                            <a:noFill/>
                          </a:ln>
                          <a:solidFill>
                            <a:schemeClr val="bg1"/>
                          </a:solidFill>
                          <a:effectLst/>
                          <a:latin typeface="Times New Roman" pitchFamily="18" charset="0"/>
                        </a:rPr>
                        <a:t>Os direitos fundamentais decorrem da evolução histórica;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94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pt-BR" sz="2200" b="0" i="0" u="none" strike="noStrike" cap="none" normalizeH="0" baseline="0" smtClean="0">
                          <a:ln>
                            <a:noFill/>
                          </a:ln>
                          <a:solidFill>
                            <a:srgbClr val="FFFF00"/>
                          </a:solidFill>
                          <a:effectLst/>
                          <a:latin typeface="Times New Roman" pitchFamily="18" charset="0"/>
                        </a:rPr>
                        <a:t>universalidade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pt-BR" sz="2200" b="0" i="0" u="none" strike="noStrike" cap="none" normalizeH="0" baseline="0" smtClean="0">
                          <a:ln>
                            <a:noFill/>
                          </a:ln>
                          <a:solidFill>
                            <a:schemeClr val="bg1"/>
                          </a:solidFill>
                          <a:effectLst/>
                          <a:latin typeface="Times New Roman" pitchFamily="18" charset="0"/>
                        </a:rPr>
                        <a:t>Os direitos fundamentais destinam-se a todos os seres humanos indistintamente;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51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pt-BR" sz="2200" b="0" i="0" u="none" strike="noStrike" cap="none" normalizeH="0" baseline="0" smtClean="0">
                          <a:ln>
                            <a:noFill/>
                          </a:ln>
                          <a:solidFill>
                            <a:srgbClr val="FFFF00"/>
                          </a:solidFill>
                          <a:effectLst/>
                          <a:latin typeface="Times New Roman" pitchFamily="18" charset="0"/>
                        </a:rPr>
                        <a:t>concorrência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pt-BR" sz="2200" b="0" i="0" u="none" strike="noStrike" cap="none" normalizeH="0" baseline="0" smtClean="0">
                          <a:ln>
                            <a:noFill/>
                          </a:ln>
                          <a:solidFill>
                            <a:schemeClr val="bg1"/>
                          </a:solidFill>
                          <a:effectLst/>
                          <a:latin typeface="Times New Roman" pitchFamily="18" charset="0"/>
                        </a:rPr>
                        <a:t>Podem ser exercidos de modo cumulativo;</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810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pt-BR" sz="2200" b="0" i="0" u="none" strike="noStrike" cap="none" normalizeH="0" baseline="0" smtClean="0">
                          <a:ln>
                            <a:noFill/>
                          </a:ln>
                          <a:solidFill>
                            <a:srgbClr val="FFFF00"/>
                          </a:solidFill>
                          <a:effectLst/>
                          <a:latin typeface="Times New Roman" pitchFamily="18" charset="0"/>
                        </a:rPr>
                        <a:t>irrenunciabilidade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pt-BR" sz="2200" b="0" i="0" u="none" strike="noStrike" cap="none" normalizeH="0" baseline="0" smtClean="0">
                          <a:ln>
                            <a:noFill/>
                          </a:ln>
                          <a:solidFill>
                            <a:schemeClr val="bg1"/>
                          </a:solidFill>
                          <a:effectLst/>
                          <a:latin typeface="Times New Roman" pitchFamily="18" charset="0"/>
                        </a:rPr>
                        <a:t>Pode haver o seu não-exercício, mas não se pode abrir mão dos direitos fundamentais;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45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pt-BR" sz="2200" b="0" i="0" u="none" strike="noStrike" cap="none" normalizeH="0" baseline="0" smtClean="0">
                          <a:ln>
                            <a:noFill/>
                          </a:ln>
                          <a:solidFill>
                            <a:srgbClr val="FFFF00"/>
                          </a:solidFill>
                          <a:effectLst/>
                          <a:latin typeface="Times New Roman" pitchFamily="18" charset="0"/>
                        </a:rPr>
                        <a:t>limitabilidade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pt-BR" sz="2200" b="0" i="0" u="none" strike="noStrike" cap="none" normalizeH="0" baseline="0" smtClean="0">
                          <a:ln>
                            <a:noFill/>
                          </a:ln>
                          <a:solidFill>
                            <a:schemeClr val="bg1"/>
                          </a:solidFill>
                          <a:effectLst/>
                          <a:latin typeface="Times New Roman" pitchFamily="18" charset="0"/>
                        </a:rPr>
                        <a:t>Os direitos fundamentais não são absolutos, podendo ser limitados quando houver colisão de direitos fundamentais;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13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pt-BR" sz="2200" b="0" i="0" u="none" strike="noStrike" cap="none" normalizeH="0" baseline="0" smtClean="0">
                          <a:ln>
                            <a:noFill/>
                          </a:ln>
                          <a:solidFill>
                            <a:srgbClr val="FFFF00"/>
                          </a:solidFill>
                          <a:effectLst/>
                          <a:latin typeface="Times New Roman" pitchFamily="18" charset="0"/>
                        </a:rPr>
                        <a:t>inalienabilidade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pt-BR" sz="2200" b="0" i="0" u="none" strike="noStrike" cap="none" normalizeH="0" baseline="0" smtClean="0">
                          <a:ln>
                            <a:noFill/>
                          </a:ln>
                          <a:solidFill>
                            <a:schemeClr val="bg1"/>
                          </a:solidFill>
                          <a:effectLst/>
                          <a:latin typeface="Times New Roman" pitchFamily="18" charset="0"/>
                        </a:rPr>
                        <a:t>Os direitos fundamentais são intransferíveis e inegociáveis;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29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pt-BR" sz="2200" b="0" i="0" u="none" strike="noStrike" cap="none" normalizeH="0" baseline="0" smtClean="0">
                          <a:ln>
                            <a:noFill/>
                          </a:ln>
                          <a:solidFill>
                            <a:srgbClr val="FFFF00"/>
                          </a:solidFill>
                          <a:effectLst/>
                          <a:latin typeface="Times New Roman" pitchFamily="18" charset="0"/>
                        </a:rPr>
                        <a:t>imprescritibilidade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pt-BR" sz="2200" b="0" i="0" u="none" strike="noStrike" cap="none" normalizeH="0" baseline="0" smtClean="0">
                          <a:ln>
                            <a:noFill/>
                          </a:ln>
                          <a:solidFill>
                            <a:schemeClr val="bg1"/>
                          </a:solidFill>
                          <a:effectLst/>
                          <a:latin typeface="Times New Roman" pitchFamily="18" charset="0"/>
                        </a:rPr>
                        <a:t>Não deixam de ser exigíveis em virtude da falta de uso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Espaço Reservado para Número de Slide 5"/>
          <p:cNvSpPr>
            <a:spLocks noGrp="1"/>
          </p:cNvSpPr>
          <p:nvPr>
            <p:ph type="sldNum" sz="quarter" idx="15"/>
          </p:nvPr>
        </p:nvSpPr>
        <p:spPr>
          <a:xfrm>
            <a:off x="8410575" y="6181531"/>
            <a:ext cx="609600" cy="457200"/>
          </a:xfrm>
          <a:prstGeom prst="rect">
            <a:avLst/>
          </a:prstGeom>
          <a:noFill/>
        </p:spPr>
        <p:txBody>
          <a:bodyPr/>
          <a:lstStyle/>
          <a:p>
            <a:fld id="{2598E3F1-639D-4748-85F2-66BF53CD2451}" type="slidenum">
              <a:rPr lang="pt-BR" smtClean="0"/>
              <a:pPr/>
              <a:t>8</a:t>
            </a:fld>
            <a:endParaRPr lang="pt-BR" smtClean="0"/>
          </a:p>
        </p:txBody>
      </p:sp>
      <p:sp>
        <p:nvSpPr>
          <p:cNvPr id="117763" name="Rectangle 2"/>
          <p:cNvSpPr>
            <a:spLocks noGrp="1" noChangeArrowheads="1"/>
          </p:cNvSpPr>
          <p:nvPr>
            <p:ph type="title"/>
          </p:nvPr>
        </p:nvSpPr>
        <p:spPr/>
        <p:txBody>
          <a:bodyPr/>
          <a:lstStyle/>
          <a:p>
            <a:pPr eaLnBrk="1" hangingPunct="1"/>
            <a:r>
              <a:rPr lang="pt-BR" sz="4000" smtClean="0">
                <a:solidFill>
                  <a:srgbClr val="FFFF00"/>
                </a:solidFill>
                <a:latin typeface="Times New Roman" pitchFamily="18" charset="0"/>
              </a:rPr>
              <a:t>Quais são os direitos individuais básicos?</a:t>
            </a:r>
          </a:p>
        </p:txBody>
      </p:sp>
      <p:graphicFrame>
        <p:nvGraphicFramePr>
          <p:cNvPr id="502802" name="Group 18"/>
          <p:cNvGraphicFramePr>
            <a:graphicFrameLocks noGrp="1"/>
          </p:cNvGraphicFramePr>
          <p:nvPr/>
        </p:nvGraphicFramePr>
        <p:xfrm>
          <a:off x="1547813" y="1844675"/>
          <a:ext cx="6096000" cy="4064000"/>
        </p:xfrm>
        <a:graphic>
          <a:graphicData uri="http://schemas.openxmlformats.org/drawingml/2006/table">
            <a:tbl>
              <a:tblPr/>
              <a:tblGrid>
                <a:gridCol w="6096000"/>
              </a:tblGrid>
              <a:tr h="8128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pt-BR" sz="3600" b="0" i="0" u="none" strike="noStrike" cap="none" normalizeH="0" baseline="0" smtClean="0">
                          <a:ln>
                            <a:noFill/>
                          </a:ln>
                          <a:solidFill>
                            <a:schemeClr val="bg1"/>
                          </a:solidFill>
                          <a:effectLst/>
                          <a:latin typeface="Times New Roman" pitchFamily="18" charset="0"/>
                        </a:rPr>
                        <a:t>Direito à Vida;</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128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pt-BR" sz="3600" b="0" i="0" u="none" strike="noStrike" cap="none" normalizeH="0" baseline="0" smtClean="0">
                          <a:ln>
                            <a:noFill/>
                          </a:ln>
                          <a:solidFill>
                            <a:schemeClr val="bg1"/>
                          </a:solidFill>
                          <a:effectLst/>
                          <a:latin typeface="Times New Roman" pitchFamily="18" charset="0"/>
                        </a:rPr>
                        <a:t>Direito à Liberdade;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128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pt-BR" sz="3600" b="0" i="0" u="none" strike="noStrike" cap="none" normalizeH="0" baseline="0" smtClean="0">
                          <a:ln>
                            <a:noFill/>
                          </a:ln>
                          <a:solidFill>
                            <a:schemeClr val="bg1"/>
                          </a:solidFill>
                          <a:effectLst/>
                          <a:latin typeface="Times New Roman" pitchFamily="18" charset="0"/>
                        </a:rPr>
                        <a:t>Direito à igualdade;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128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pt-BR" sz="3600" b="0" i="0" u="none" strike="noStrike" cap="none" normalizeH="0" baseline="0" smtClean="0">
                          <a:ln>
                            <a:noFill/>
                          </a:ln>
                          <a:solidFill>
                            <a:schemeClr val="bg1"/>
                          </a:solidFill>
                          <a:effectLst/>
                          <a:latin typeface="Times New Roman" pitchFamily="18" charset="0"/>
                        </a:rPr>
                        <a:t>Direito à segurança;</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128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pt-BR" sz="3600" b="0" i="0" u="none" strike="noStrike" cap="none" normalizeH="0" baseline="0" smtClean="0">
                          <a:ln>
                            <a:noFill/>
                          </a:ln>
                          <a:solidFill>
                            <a:schemeClr val="bg1"/>
                          </a:solidFill>
                          <a:effectLst/>
                          <a:latin typeface="Times New Roman" pitchFamily="18" charset="0"/>
                        </a:rPr>
                        <a:t>Direito à propriedade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8" name="Rectangle 3"/>
          <p:cNvSpPr>
            <a:spLocks noGrp="1" noChangeArrowheads="1"/>
          </p:cNvSpPr>
          <p:nvPr>
            <p:ph idx="1"/>
          </p:nvPr>
        </p:nvSpPr>
        <p:spPr/>
        <p:txBody>
          <a:bodyPr anchor="ctr"/>
          <a:lstStyle/>
          <a:p>
            <a:pPr marL="0" indent="0" algn="ctr" eaLnBrk="1" hangingPunct="1">
              <a:buFontTx/>
              <a:buNone/>
            </a:pPr>
            <a:r>
              <a:rPr lang="pt-BR" smtClean="0">
                <a:solidFill>
                  <a:schemeClr val="bg1"/>
                </a:solidFill>
                <a:latin typeface="Times New Roman" pitchFamily="18" charset="0"/>
              </a:rPr>
              <a:t>Segundo determina o art. 5º, § 1º da CF, os direitos individuais, em regra, são auto-aplicáveis, isto é, não dependem da edição de norma regulamentadora para que possam ser exercidos. Apenas quando a própria Constituição exigir de forma  expressa essa regulamentação é que a norma será considerada como não auto-executável.</a:t>
            </a:r>
          </a:p>
        </p:txBody>
      </p:sp>
      <p:sp>
        <p:nvSpPr>
          <p:cNvPr id="118786" name="Espaço Reservado para Número de Slide 5"/>
          <p:cNvSpPr>
            <a:spLocks noGrp="1"/>
          </p:cNvSpPr>
          <p:nvPr>
            <p:ph type="sldNum" sz="quarter" idx="15"/>
          </p:nvPr>
        </p:nvSpPr>
        <p:spPr>
          <a:xfrm>
            <a:off x="8410575" y="6181531"/>
            <a:ext cx="609600" cy="457200"/>
          </a:xfrm>
          <a:prstGeom prst="rect">
            <a:avLst/>
          </a:prstGeom>
          <a:noFill/>
        </p:spPr>
        <p:txBody>
          <a:bodyPr/>
          <a:lstStyle/>
          <a:p>
            <a:fld id="{C275F317-03DE-4CAF-B032-843F2529379A}" type="slidenum">
              <a:rPr lang="pt-BR" smtClean="0"/>
              <a:pPr/>
              <a:t>9</a:t>
            </a:fld>
            <a:endParaRPr lang="pt-BR" smtClean="0"/>
          </a:p>
        </p:txBody>
      </p:sp>
      <p:sp>
        <p:nvSpPr>
          <p:cNvPr id="118787" name="Rectangle 2"/>
          <p:cNvSpPr>
            <a:spLocks noGrp="1" noChangeArrowheads="1"/>
          </p:cNvSpPr>
          <p:nvPr>
            <p:ph type="title"/>
          </p:nvPr>
        </p:nvSpPr>
        <p:spPr/>
        <p:txBody>
          <a:bodyPr>
            <a:normAutofit fontScale="90000"/>
          </a:bodyPr>
          <a:lstStyle/>
          <a:p>
            <a:pPr eaLnBrk="1" hangingPunct="1"/>
            <a:r>
              <a:rPr lang="pt-BR" sz="4000" b="1" smtClean="0">
                <a:solidFill>
                  <a:srgbClr val="FFFF00"/>
                </a:solidFill>
                <a:latin typeface="Times New Roman" pitchFamily="18" charset="0"/>
              </a:rPr>
              <a:t>A aplicabilidade imediata dos direitos individuais:</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l">
  <a:themeElements>
    <a:clrScheme name="Papel">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Escritório Clássico">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l">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249</TotalTime>
  <Words>4573</Words>
  <Application>Microsoft Office PowerPoint</Application>
  <PresentationFormat>Apresentação na tela (4:3)</PresentationFormat>
  <Paragraphs>282</Paragraphs>
  <Slides>51</Slides>
  <Notes>0</Notes>
  <HiddenSlides>0</HiddenSlides>
  <MMClips>0</MMClips>
  <ScaleCrop>false</ScaleCrop>
  <HeadingPairs>
    <vt:vector size="4" baseType="variant">
      <vt:variant>
        <vt:lpstr>Tema</vt:lpstr>
      </vt:variant>
      <vt:variant>
        <vt:i4>1</vt:i4>
      </vt:variant>
      <vt:variant>
        <vt:lpstr>Títulos de slides</vt:lpstr>
      </vt:variant>
      <vt:variant>
        <vt:i4>51</vt:i4>
      </vt:variant>
    </vt:vector>
  </HeadingPairs>
  <TitlesOfParts>
    <vt:vector size="52" baseType="lpstr">
      <vt:lpstr>Papel</vt:lpstr>
      <vt:lpstr>Slide 1</vt:lpstr>
      <vt:lpstr>Dos Direitos e Garantias Fundamentais: Capítulos que compõem o Título II da CF </vt:lpstr>
      <vt:lpstr>Dos Direitos Individuais e Coletivos</vt:lpstr>
      <vt:lpstr>Dos Direitos e Deveres Individuais e Coletivos:  </vt:lpstr>
      <vt:lpstr>As pessoas jurídicas brasileiras podem  ser titulares de direitos individuais?</vt:lpstr>
      <vt:lpstr>Os estrangeiros não residentes no País têm algum direito fundamental?</vt:lpstr>
      <vt:lpstr>Características dos Direitos Individuais: </vt:lpstr>
      <vt:lpstr>Quais são os direitos individuais básicos?</vt:lpstr>
      <vt:lpstr>A aplicabilidade imediata dos direitos individuais:</vt:lpstr>
      <vt:lpstr>   Da posição hierarquia dos tratados internacionais que cuidam de direitos humanos?</vt:lpstr>
      <vt:lpstr>Slide 11</vt:lpstr>
      <vt:lpstr>Do Direito à Vida </vt:lpstr>
      <vt:lpstr>Qual a abrangência do Direito à Vida resguardado no art. 5º da CF?</vt:lpstr>
      <vt:lpstr>Conceitos de Vida e Morte: Legislação infraconstitucional</vt:lpstr>
      <vt:lpstr>Slide 15</vt:lpstr>
      <vt:lpstr>Slide 16</vt:lpstr>
      <vt:lpstr>Direito à Privacidade</vt:lpstr>
      <vt:lpstr>Slide 18</vt:lpstr>
      <vt:lpstr>Direito à Igualdade</vt:lpstr>
      <vt:lpstr>Slide 20</vt:lpstr>
      <vt:lpstr>Direito à Liberdade</vt:lpstr>
      <vt:lpstr>Slide 22</vt:lpstr>
      <vt:lpstr>Slide 23</vt:lpstr>
      <vt:lpstr>Slide 24</vt:lpstr>
      <vt:lpstr>                                                                                           Liberdade de Pensamento:  </vt:lpstr>
      <vt:lpstr>Em que consiste a liberdade de pensamento?</vt:lpstr>
      <vt:lpstr>Como se dá a vedação do anonimato?</vt:lpstr>
      <vt:lpstr>O que é direito de resposta?</vt:lpstr>
      <vt:lpstr>Como podem ser classificadas as liberdades de pensamentos?</vt:lpstr>
      <vt:lpstr>Pode alguém ser privado de direitos por motivo de crença religiosa  ou convicção filosófica  ou política?</vt:lpstr>
      <vt:lpstr>Proibição da Censura e da Licença:</vt:lpstr>
      <vt:lpstr>Liberdade de Crença e de Culto:</vt:lpstr>
      <vt:lpstr>Existem 3 sistemas de relacionamento entre Igreja e Estado:</vt:lpstr>
      <vt:lpstr>   Liberdade de ação profissional:   </vt:lpstr>
      <vt:lpstr>Slide 35</vt:lpstr>
      <vt:lpstr>Liberdade de associação:  </vt:lpstr>
      <vt:lpstr>Qual a diferença entre liberdade de reunião e a de associação?</vt:lpstr>
      <vt:lpstr>Quais são os desdobramento do direito de associação?</vt:lpstr>
      <vt:lpstr>                                         Eficácia das normas constitucionais sobre as liberdades: </vt:lpstr>
      <vt:lpstr>Direito de Propriedade:</vt:lpstr>
      <vt:lpstr>Qual a abrangência do Direito de Propriedade?</vt:lpstr>
      <vt:lpstr>Limitações ao Direito de Propriedade:</vt:lpstr>
      <vt:lpstr>O que se entende por função social de propriedade?</vt:lpstr>
      <vt:lpstr>Garantias do Direito de Propriedade:</vt:lpstr>
      <vt:lpstr> Desapropriação:  </vt:lpstr>
      <vt:lpstr>Quais as hipóteses de desapropriação prevista no art. 5º, XXIV da CF?</vt:lpstr>
      <vt:lpstr>Quais os requisitos da indenização devida em virtude da desapropriação?</vt:lpstr>
      <vt:lpstr>Em que hipóteses a CF admite que a indenização não seja feita através do pagamento em dinheiro?</vt:lpstr>
      <vt:lpstr>É possível a desistência da Desapropriação pelo Poder Público?</vt:lpstr>
      <vt:lpstr>Direito à segurança: </vt:lpstr>
      <vt:lpstr>Abrangência do Direito à Segurança:</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UserXP</cp:lastModifiedBy>
  <cp:revision>21</cp:revision>
  <dcterms:created xsi:type="dcterms:W3CDTF">2011-10-31T12:31:30Z</dcterms:created>
  <dcterms:modified xsi:type="dcterms:W3CDTF">2011-11-11T23:16:30Z</dcterms:modified>
</cp:coreProperties>
</file>